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3"/>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99" r:id="rId47"/>
    <p:sldId id="1000" r:id="rId48"/>
    <p:sldId id="981" r:id="rId49"/>
    <p:sldId id="982" r:id="rId50"/>
    <p:sldId id="722" r:id="rId51"/>
    <p:sldId id="749" r:id="rId52"/>
    <p:sldId id="984" r:id="rId53"/>
    <p:sldId id="750" r:id="rId54"/>
    <p:sldId id="752" r:id="rId55"/>
    <p:sldId id="745" r:id="rId56"/>
    <p:sldId id="754" r:id="rId57"/>
    <p:sldId id="756" r:id="rId58"/>
    <p:sldId id="758" r:id="rId59"/>
    <p:sldId id="1001" r:id="rId60"/>
    <p:sldId id="278" r:id="rId61"/>
    <p:sldId id="1010" r:id="rId62"/>
    <p:sldId id="1011" r:id="rId63"/>
    <p:sldId id="1006" r:id="rId64"/>
    <p:sldId id="1007" r:id="rId65"/>
    <p:sldId id="779" r:id="rId66"/>
    <p:sldId id="1013" r:id="rId67"/>
    <p:sldId id="1009" r:id="rId68"/>
    <p:sldId id="1012" r:id="rId69"/>
    <p:sldId id="760" r:id="rId70"/>
    <p:sldId id="307" r:id="rId71"/>
    <p:sldId id="306" r:id="rId72"/>
    <p:sldId id="309" r:id="rId73"/>
    <p:sldId id="796" r:id="rId74"/>
    <p:sldId id="299" r:id="rId75"/>
    <p:sldId id="994" r:id="rId76"/>
    <p:sldId id="292" r:id="rId77"/>
    <p:sldId id="780" r:id="rId78"/>
    <p:sldId id="797" r:id="rId79"/>
    <p:sldId id="285" r:id="rId80"/>
    <p:sldId id="311" r:id="rId81"/>
    <p:sldId id="287" r:id="rId82"/>
    <p:sldId id="989" r:id="rId83"/>
    <p:sldId id="995" r:id="rId84"/>
    <p:sldId id="781" r:id="rId85"/>
    <p:sldId id="990" r:id="rId86"/>
    <p:sldId id="782" r:id="rId87"/>
    <p:sldId id="293" r:id="rId88"/>
    <p:sldId id="295" r:id="rId89"/>
    <p:sldId id="991" r:id="rId90"/>
    <p:sldId id="301" r:id="rId91"/>
    <p:sldId id="985" r:id="rId92"/>
    <p:sldId id="288" r:id="rId93"/>
    <p:sldId id="296" r:id="rId94"/>
    <p:sldId id="783" r:id="rId95"/>
    <p:sldId id="315" r:id="rId96"/>
    <p:sldId id="314" r:id="rId97"/>
    <p:sldId id="799" r:id="rId98"/>
    <p:sldId id="800" r:id="rId99"/>
    <p:sldId id="313" r:id="rId100"/>
    <p:sldId id="798" r:id="rId101"/>
    <p:sldId id="316" r:id="rId102"/>
    <p:sldId id="784" r:id="rId103"/>
    <p:sldId id="785" r:id="rId104"/>
    <p:sldId id="257" r:id="rId105"/>
    <p:sldId id="317" r:id="rId106"/>
    <p:sldId id="318" r:id="rId107"/>
    <p:sldId id="319" r:id="rId108"/>
    <p:sldId id="320" r:id="rId109"/>
    <p:sldId id="751" r:id="rId110"/>
    <p:sldId id="777" r:id="rId111"/>
    <p:sldId id="268" r:id="rId112"/>
    <p:sldId id="269" r:id="rId113"/>
    <p:sldId id="974" r:id="rId114"/>
    <p:sldId id="710" r:id="rId115"/>
    <p:sldId id="970" r:id="rId116"/>
    <p:sldId id="971" r:id="rId117"/>
    <p:sldId id="972" r:id="rId118"/>
    <p:sldId id="739" r:id="rId119"/>
    <p:sldId id="738" r:id="rId120"/>
    <p:sldId id="734" r:id="rId121"/>
    <p:sldId id="876" r:id="rId122"/>
    <p:sldId id="675" r:id="rId123"/>
    <p:sldId id="676" r:id="rId124"/>
    <p:sldId id="677" r:id="rId125"/>
    <p:sldId id="678" r:id="rId126"/>
    <p:sldId id="674" r:id="rId127"/>
    <p:sldId id="679" r:id="rId128"/>
    <p:sldId id="877" r:id="rId129"/>
    <p:sldId id="878" r:id="rId130"/>
    <p:sldId id="973" r:id="rId131"/>
    <p:sldId id="997" r:id="rId1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854"/>
    <p:restoredTop sz="86420"/>
  </p:normalViewPr>
  <p:slideViewPr>
    <p:cSldViewPr snapToGrid="0" snapToObjects="1">
      <p:cViewPr varScale="1">
        <p:scale>
          <a:sx n="104" d="100"/>
          <a:sy n="104" d="100"/>
        </p:scale>
        <p:origin x="1696" y="208"/>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81" d="100"/>
          <a:sy n="81" d="100"/>
        </p:scale>
        <p:origin x="2608" y="1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7/26/21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4242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11116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109</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115</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116</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117</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120</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130</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7/26/21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7/26/21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7/26/21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7/26/21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7/26/21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7/26/21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7/26/21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7/26/21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7/26/21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7/26/21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7/26/21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7/26/21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32.jpg"/><Relationship Id="rId2" Type="http://schemas.openxmlformats.org/officeDocument/2006/relationships/image" Target="../media/image131.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30.png"/><Relationship Id="rId2" Type="http://schemas.openxmlformats.org/officeDocument/2006/relationships/image" Target="../media/image1120.png"/><Relationship Id="rId1" Type="http://schemas.openxmlformats.org/officeDocument/2006/relationships/slideLayout" Target="../slideLayouts/slideLayout2.xml"/><Relationship Id="rId4" Type="http://schemas.openxmlformats.org/officeDocument/2006/relationships/image" Target="../media/image1141.png"/></Relationships>
</file>

<file path=ppt/slides/_rels/slide123.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image" Target="../media/image1151.png"/><Relationship Id="rId1" Type="http://schemas.openxmlformats.org/officeDocument/2006/relationships/slideLayout" Target="../slideLayouts/slideLayout2.xml"/><Relationship Id="rId4" Type="http://schemas.openxmlformats.org/officeDocument/2006/relationships/image" Target="../media/image1170.png"/></Relationships>
</file>

<file path=ppt/slides/_rels/slide124.xml.rels><?xml version="1.0" encoding="UTF-8" standalone="yes"?>
<Relationships xmlns="http://schemas.openxmlformats.org/package/2006/relationships"><Relationship Id="rId3" Type="http://schemas.openxmlformats.org/officeDocument/2006/relationships/image" Target="../media/image1190.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200.png"/></Relationships>
</file>

<file path=ppt/slides/_rels/slide12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4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1.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2.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612.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1.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83.png"/><Relationship Id="rId7" Type="http://schemas.openxmlformats.org/officeDocument/2006/relationships/image" Target="../media/image74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30.png"/><Relationship Id="rId5" Type="http://schemas.openxmlformats.org/officeDocument/2006/relationships/image" Target="../media/image720.png"/><Relationship Id="rId4" Type="http://schemas.openxmlformats.org/officeDocument/2006/relationships/image" Target="../media/image84.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861.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00.png"/></Relationships>
</file>

<file path=ppt/slides/_rels/slide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971.png"/></Relationships>
</file>

<file path=ppt/slides/_rels/slide6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993.png"/></Relationships>
</file>

<file path=ppt/slides/_rels/slide6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020.png"/><Relationship Id="rId4" Type="http://schemas.openxmlformats.org/officeDocument/2006/relationships/image" Target="../media/image1010.png"/></Relationships>
</file>

<file path=ppt/slides/_rels/slide67.xml.rels><?xml version="1.0" encoding="UTF-8" standalone="yes"?>
<Relationships xmlns="http://schemas.openxmlformats.org/package/2006/relationships"><Relationship Id="rId3" Type="http://schemas.openxmlformats.org/officeDocument/2006/relationships/image" Target="../media/image103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1050.png"/></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931.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73.xml.rels><?xml version="1.0" encoding="UTF-8" standalone="yes"?>
<Relationships xmlns="http://schemas.openxmlformats.org/package/2006/relationships"><Relationship Id="rId3" Type="http://schemas.openxmlformats.org/officeDocument/2006/relationships/image" Target="../media/image96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7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75.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961.png"/><Relationship Id="rId4" Type="http://schemas.openxmlformats.org/officeDocument/2006/relationships/image" Target="../media/image580.png"/></Relationships>
</file>

<file path=ppt/slides/_rels/slide77.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96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992.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002.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1021.png"/></Relationships>
</file>

<file path=ppt/slides/_rels/slide93.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9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119.png"/></Relationships>
</file>

<file path=ppt/slides/_rels/slide96.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100</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789538" y="1530813"/>
                <a:ext cx="10682989"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rPr>
                  <a:t>For dipole (Length:</a:t>
                </a:r>
                <a:r>
                  <a:rPr lang="en-US" sz="2000" i="1"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𝑙</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𝜆</m:t>
                        </m:r>
                      </m:num>
                      <m:den>
                        <m:r>
                          <a:rPr lang="en-US" sz="2000" i="1">
                            <a:solidFill>
                              <a:srgbClr val="000000"/>
                            </a:solidFill>
                            <a:latin typeface="Cambria Math" panose="02040503050406030204" pitchFamily="18" charset="0"/>
                          </a:rPr>
                          <m:t>2</m:t>
                        </m:r>
                      </m:den>
                    </m:f>
                  </m:oMath>
                </a14:m>
                <a:r>
                  <a:rPr lang="en-US" sz="2000"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=1.5</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Note we used </a:t>
                </a:r>
                <a14:m>
                  <m:oMath xmlns:m="http://schemas.openxmlformats.org/officeDocument/2006/math">
                    <m:r>
                      <a:rPr lang="en-US" sz="2000" i="1">
                        <a:solidFill>
                          <a:srgbClr val="000000"/>
                        </a:solidFill>
                        <a:latin typeface="Cambria Math" panose="02040503050406030204" pitchFamily="18" charset="0"/>
                      </a:rPr>
                      <m:t>h</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𝑙</m:t>
                        </m:r>
                      </m:num>
                      <m:den>
                        <m:r>
                          <a:rPr lang="en-US" sz="2000" i="1">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 </m:t>
                    </m:r>
                    <m:r>
                      <m:rPr>
                        <m:sty m:val="p"/>
                      </m:rPr>
                      <a:rPr lang="en-US" sz="2000">
                        <a:solidFill>
                          <a:srgbClr val="000000"/>
                        </a:solidFill>
                        <a:latin typeface="Cambria Math" panose="02040503050406030204" pitchFamily="18" charset="0"/>
                      </a:rPr>
                      <m:t>sin</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𝜃</m:t>
                    </m:r>
                    <m:r>
                      <a:rPr lang="en-US" sz="2000" i="1">
                        <a:solidFill>
                          <a:srgbClr val="000000"/>
                        </a:solidFill>
                        <a:latin typeface="Cambria Math" panose="02040503050406030204" pitchFamily="18" charset="0"/>
                      </a:rPr>
                      <m:t>)</m:t>
                    </m:r>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p>
                          <m:sSupPr>
                            <m:ctrlPr>
                              <a:rPr lang="en-US" sz="200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𝑉</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num>
                      <m:den>
                        <m:r>
                          <a:rPr lang="en-US" sz="2000" b="0" i="1" smtClean="0">
                            <a:solidFill>
                              <a:srgbClr val="000000"/>
                            </a:solidFill>
                            <a:latin typeface="Cambria Math" panose="02040503050406030204" pitchFamily="18" charset="0"/>
                          </a:rPr>
                          <m:t>8</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2</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num>
                      <m:den>
                        <m:r>
                          <a:rPr lang="en-US" sz="2000" b="0" i="1" smtClean="0">
                            <a:solidFill>
                              <a:srgbClr val="000000"/>
                            </a:solidFill>
                            <a:latin typeface="Cambria Math" panose="02040503050406030204" pitchFamily="18" charset="0"/>
                          </a:rPr>
                          <m:t>8</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oMath>
                </a14:m>
                <a:endParaRPr lang="en-US" sz="2000"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𝐼</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1</m:t>
                            </m:r>
                          </m:sub>
                        </m:sSub>
                      </m:num>
                      <m:den>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𝑉</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num>
                      <m:den>
                        <m:r>
                          <a:rPr lang="en-US" sz="2000" b="0" i="1" smtClean="0">
                            <a:solidFill>
                              <a:srgbClr val="000000"/>
                            </a:solidFill>
                            <a:latin typeface="Cambria Math" panose="02040503050406030204" pitchFamily="18" charset="0"/>
                          </a:rPr>
                          <m:t>8</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8" y="1530813"/>
                <a:ext cx="10682989" cy="4511635"/>
              </a:xfrm>
              <a:prstGeom prst="rect">
                <a:avLst/>
              </a:prstGeom>
              <a:blipFill>
                <a:blip r:embed="rId3"/>
                <a:stretch>
                  <a:fillRect l="-950"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101</a:t>
            </a:fld>
            <a:endParaRPr lang="en-US"/>
          </a:p>
        </p:txBody>
      </p:sp>
    </p:spTree>
    <p:extLst>
      <p:ext uri="{BB962C8B-B14F-4D97-AF65-F5344CB8AC3E}">
        <p14:creationId xmlns:p14="http://schemas.microsoft.com/office/powerpoint/2010/main" val="15336005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102</a:t>
            </a:fld>
            <a:endParaRPr lang="en-US"/>
          </a:p>
        </p:txBody>
      </p:sp>
    </p:spTree>
    <p:extLst>
      <p:ext uri="{BB962C8B-B14F-4D97-AF65-F5344CB8AC3E}">
        <p14:creationId xmlns:p14="http://schemas.microsoft.com/office/powerpoint/2010/main" val="21732541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507712" y="1512633"/>
                <a:ext cx="10868850"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sz="2000" i="1">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so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𝐺𝑐</m:t>
                            </m:r>
                          </m:num>
                          <m:den>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r>
                              <a:rPr lang="en-US" sz="2000" b="0" i="1" smtClean="0">
                                <a:solidFill>
                                  <a:srgbClr val="000000"/>
                                </a:solidFill>
                                <a:latin typeface="Cambria Math" panose="02040503050406030204" pitchFamily="18" charset="0"/>
                                <a:ea typeface="Cambria Math" panose="02040503050406030204" pitchFamily="18" charset="0"/>
                              </a:rPr>
                              <m:t>𝑟𝑓</m:t>
                            </m:r>
                          </m:den>
                        </m:f>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oMath>
                </a14:m>
                <a:r>
                  <a:rPr lang="en-US" sz="2000" dirty="0">
                    <a:solidFill>
                      <a:srgbClr val="000000"/>
                    </a:solidFill>
                  </a:rPr>
                  <a:t> requires  </a:t>
                </a:r>
                <a14:m>
                  <m:oMath xmlns:m="http://schemas.openxmlformats.org/officeDocument/2006/math">
                    <m:r>
                      <a:rPr lang="en-US" sz="2000" b="0" i="1" smtClean="0">
                        <a:solidFill>
                          <a:srgbClr val="000000"/>
                        </a:solidFill>
                        <a:latin typeface="Cambria Math" panose="02040503050406030204" pitchFamily="18" charset="0"/>
                      </a:rPr>
                      <m:t>−90</m:t>
                    </m:r>
                    <m:r>
                      <a:rPr lang="en-US" sz="2000" b="0" i="1" smtClean="0">
                        <a:solidFill>
                          <a:srgbClr val="000000"/>
                        </a:solidFill>
                        <a:latin typeface="Cambria Math" panose="02040503050406030204" pitchFamily="18" charset="0"/>
                      </a:rPr>
                      <m:t>𝑑𝐵𝑚</m:t>
                    </m:r>
                  </m:oMath>
                </a14:m>
                <a:r>
                  <a:rPr lang="en-US" sz="2000" dirty="0">
                    <a:solidFill>
                      <a:srgbClr val="000000"/>
                    </a:solidFill>
                  </a:rPr>
                  <a:t> power.  </a:t>
                </a:r>
                <a14:m>
                  <m:oMath xmlns:m="http://schemas.openxmlformats.org/officeDocument/2006/math">
                    <m:r>
                      <a:rPr lang="en-US" sz="2000" b="0" i="1" smtClean="0">
                        <a:solidFill>
                          <a:srgbClr val="000000"/>
                        </a:solidFill>
                        <a:latin typeface="Cambria Math" panose="02040503050406030204" pitchFamily="18" charset="0"/>
                      </a:rPr>
                      <m:t>−90=10</m:t>
                    </m:r>
                    <m:func>
                      <m:funcPr>
                        <m:ctrlPr>
                          <a:rPr lang="en-US" sz="2000" b="0" i="1" smtClean="0">
                            <a:solidFill>
                              <a:srgbClr val="000000"/>
                            </a:solidFill>
                            <a:latin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rPr>
                          <m:t>log</m:t>
                        </m:r>
                      </m:fName>
                      <m:e>
                        <m:d>
                          <m:dPr>
                            <m:ctrlPr>
                              <a:rPr lang="en-US" sz="2000" b="0" i="1" smtClean="0">
                                <a:solidFill>
                                  <a:srgbClr val="000000"/>
                                </a:solidFill>
                                <a:latin typeface="Cambria Math" panose="02040503050406030204" pitchFamily="18" charset="0"/>
                              </a:rPr>
                            </m:ctrlPr>
                          </m:dPr>
                          <m:e>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num>
                              <m:den>
                                <m:r>
                                  <a:rPr lang="en-US" sz="2000" b="0" i="1" smtClean="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𝑚𝑊</m:t>
                                </m:r>
                              </m:den>
                            </m:f>
                          </m:e>
                        </m:d>
                      </m:e>
                    </m:func>
                  </m:oMath>
                </a14:m>
                <a:r>
                  <a:rPr lang="en-US" sz="2000" dirty="0">
                    <a:solidFill>
                      <a:srgbClr val="000000"/>
                    </a:solidFill>
                  </a:rPr>
                  <a:t>, so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𝑟</m:t>
                        </m:r>
                      </m:sub>
                    </m:sSub>
                  </m:oMath>
                </a14:m>
                <a:r>
                  <a:rPr lang="en-US" sz="2000" dirty="0">
                    <a:solidFill>
                      <a:srgbClr val="000000"/>
                    </a:solidFill>
                  </a:rPr>
                  <a:t> must be at least </a:t>
                </a:r>
                <a14:m>
                  <m:oMath xmlns:m="http://schemas.openxmlformats.org/officeDocument/2006/math">
                    <m:sSup>
                      <m:sSupPr>
                        <m:ctrlPr>
                          <a:rPr lang="en-US" sz="200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10</m:t>
                        </m:r>
                      </m:e>
                      <m:sup>
                        <m:r>
                          <a:rPr lang="en-US" sz="2000" b="0" i="1" smtClean="0">
                            <a:solidFill>
                              <a:srgbClr val="000000"/>
                            </a:solidFill>
                            <a:latin typeface="Cambria Math" panose="02040503050406030204" pitchFamily="18" charset="0"/>
                          </a:rPr>
                          <m:t>−12</m:t>
                        </m:r>
                      </m:sup>
                    </m:sSup>
                    <m:r>
                      <a:rPr lang="en-US" sz="2000" b="0" i="1" smtClean="0">
                        <a:solidFill>
                          <a:srgbClr val="000000"/>
                        </a:solidFill>
                        <a:latin typeface="Cambria Math" panose="02040503050406030204" pitchFamily="18" charset="0"/>
                      </a:rPr>
                      <m:t> </m:t>
                    </m:r>
                    <m:r>
                      <a:rPr lang="en-US" sz="2000" b="0" i="1" smtClean="0">
                        <a:solidFill>
                          <a:srgbClr val="000000"/>
                        </a:solidFill>
                        <a:latin typeface="Cambria Math" panose="02040503050406030204" pitchFamily="18" charset="0"/>
                      </a:rPr>
                      <m:t>𝑊</m:t>
                    </m:r>
                  </m:oMath>
                </a14:m>
                <a:r>
                  <a:rPr lang="en-US" sz="2000"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d>
                      <m:dPr>
                        <m:ctrlPr>
                          <a:rPr lang="en-US" sz="2000" b="0" i="1" smtClean="0">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rPr>
                          <m:t>𝑓</m:t>
                        </m:r>
                      </m:e>
                    </m:d>
                    <m:r>
                      <a:rPr lang="en-US" sz="2000" b="0" i="1" smtClean="0">
                        <a:solidFill>
                          <a:srgbClr val="000000"/>
                        </a:solidFill>
                        <a:latin typeface="Cambria Math" panose="02040503050406030204" pitchFamily="18" charset="0"/>
                      </a:rPr>
                      <m:t>= </m:t>
                    </m:r>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r>
                              <a:rPr lang="en-US" sz="2000" b="0" i="1" smtClean="0">
                                <a:solidFill>
                                  <a:srgbClr val="000000"/>
                                </a:solidFill>
                                <a:latin typeface="Cambria Math" panose="02040503050406030204" pitchFamily="18" charset="0"/>
                                <a:ea typeface="Cambria Math" panose="02040503050406030204" pitchFamily="18" charset="0"/>
                              </a:rPr>
                              <m:t>𝑟𝑓</m:t>
                            </m:r>
                          </m:num>
                          <m:den>
                            <m:r>
                              <a:rPr lang="en-US" sz="2000" b="0" i="1" smtClean="0">
                                <a:solidFill>
                                  <a:srgbClr val="000000"/>
                                </a:solidFill>
                                <a:latin typeface="Cambria Math" panose="02040503050406030204" pitchFamily="18" charset="0"/>
                              </a:rPr>
                              <m:t>𝐺𝑐</m:t>
                            </m:r>
                          </m:den>
                        </m:f>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r>
                      <a:rPr lang="en-US" sz="2000" b="0" i="1" smtClean="0">
                        <a:solidFill>
                          <a:srgbClr val="000000"/>
                        </a:solidFill>
                        <a:latin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10</m:t>
                        </m:r>
                      </m:e>
                      <m:sup>
                        <m:r>
                          <a:rPr lang="en-US" sz="2000" b="0" i="1" smtClean="0">
                            <a:solidFill>
                              <a:srgbClr val="000000"/>
                            </a:solidFill>
                            <a:latin typeface="Cambria Math" panose="02040503050406030204" pitchFamily="18" charset="0"/>
                            <a:ea typeface="Cambria Math" panose="02040503050406030204" pitchFamily="18" charset="0"/>
                          </a:rPr>
                          <m:t>−12</m:t>
                        </m:r>
                      </m:sup>
                    </m:sSup>
                    <m:r>
                      <a:rPr lang="en-US" sz="2000" b="0" i="1" smtClean="0">
                        <a:solidFill>
                          <a:srgbClr val="000000"/>
                        </a:solidFill>
                        <a:latin typeface="Cambria Math" panose="02040503050406030204" pitchFamily="18" charset="0"/>
                        <a:ea typeface="Cambria Math" panose="02040503050406030204" pitchFamily="18" charset="0"/>
                      </a:rPr>
                      <m:t>𝑊</m:t>
                    </m:r>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
                      <m:dPr>
                        <m:ctrlPr>
                          <a:rPr lang="en-US" sz="2000" i="1">
                            <a:solidFill>
                              <a:srgbClr val="000000"/>
                            </a:solidFill>
                            <a:latin typeface="Cambria Math" panose="02040503050406030204" pitchFamily="18" charset="0"/>
                          </a:rPr>
                        </m:ctrlPr>
                      </m:dPr>
                      <m:e>
                        <m:sSup>
                          <m:sSupPr>
                            <m:ctrlPr>
                              <a:rPr lang="en-US" sz="200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10</m:t>
                            </m:r>
                          </m:e>
                          <m:sup>
                            <m:r>
                              <a:rPr lang="en-US" sz="2000" b="0" i="1" smtClean="0">
                                <a:solidFill>
                                  <a:srgbClr val="000000"/>
                                </a:solidFill>
                                <a:latin typeface="Cambria Math" panose="02040503050406030204" pitchFamily="18" charset="0"/>
                              </a:rPr>
                              <m:t>8</m:t>
                            </m:r>
                          </m:sup>
                        </m:sSup>
                      </m:e>
                    </m:d>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4.4</m:t>
                    </m:r>
                    <m:r>
                      <a:rPr lang="en-US" sz="2000" b="0" i="1" smtClean="0">
                        <a:solidFill>
                          <a:srgbClr val="000000"/>
                        </a:solidFill>
                        <a:latin typeface="Cambria Math" panose="02040503050406030204" pitchFamily="18" charset="0"/>
                      </a:rPr>
                      <m:t>𝑚𝑊</m:t>
                    </m:r>
                  </m:oMath>
                </a14:m>
                <a:r>
                  <a:rPr lang="en-US" sz="2000" dirty="0">
                    <a:solidFill>
                      <a:srgbClr val="000000"/>
                    </a:solidFill>
                  </a:rPr>
                  <a:t> ,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
                      <m:dPr>
                        <m:ctrlPr>
                          <a:rPr lang="en-US" sz="2000" i="1">
                            <a:solidFill>
                              <a:srgbClr val="000000"/>
                            </a:solidFill>
                            <a:latin typeface="Cambria Math" panose="02040503050406030204" pitchFamily="18" charset="0"/>
                          </a:rPr>
                        </m:ctrlPr>
                      </m:dPr>
                      <m:e>
                        <m:sSup>
                          <m:sSupPr>
                            <m:ctrlPr>
                              <a:rPr lang="en-US" sz="2000" i="1">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8</m:t>
                            </m:r>
                          </m:sup>
                        </m:sSup>
                      </m:e>
                    </m:d>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19.24</m:t>
                    </m:r>
                    <m:r>
                      <a:rPr lang="en-US" sz="2000" b="0" i="1" smtClean="0">
                        <a:solidFill>
                          <a:srgbClr val="000000"/>
                        </a:solidFill>
                        <a:latin typeface="Cambria Math" panose="02040503050406030204" pitchFamily="18" charset="0"/>
                      </a:rPr>
                      <m:t>𝑚𝑊</m:t>
                    </m:r>
                  </m:oMath>
                </a14:m>
                <a:r>
                  <a:rPr lang="en-US" sz="2000" dirty="0">
                    <a:solidFill>
                      <a:srgbClr val="000000"/>
                    </a:solidFill>
                  </a:rPr>
                  <a:t> ,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
                      <m:dPr>
                        <m:ctrlPr>
                          <a:rPr lang="en-US" sz="2000" i="1">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rPr>
                          <m:t>3</m:t>
                        </m:r>
                        <m:r>
                          <a:rPr lang="en-US" sz="2000" b="0" i="1" smtClean="0">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8</m:t>
                            </m:r>
                          </m:sup>
                        </m:sSup>
                      </m:e>
                    </m:d>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40</m:t>
                    </m:r>
                    <m:r>
                      <a:rPr lang="en-US" sz="2000" b="0" i="1" smtClean="0">
                        <a:solidFill>
                          <a:srgbClr val="000000"/>
                        </a:solidFill>
                        <a:latin typeface="Cambria Math" panose="02040503050406030204" pitchFamily="18" charset="0"/>
                      </a:rPr>
                      <m:t>𝑚𝑊</m:t>
                    </m:r>
                  </m:oMath>
                </a14:m>
                <a:r>
                  <a:rPr lang="en-US" sz="2000" dirty="0">
                    <a:solidFill>
                      <a:srgbClr val="000000"/>
                    </a:solidFill>
                  </a:rPr>
                  <a:t>  and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
                      <m:dPr>
                        <m:ctrlPr>
                          <a:rPr lang="en-US" sz="2000" i="1">
                            <a:solidFill>
                              <a:srgbClr val="000000"/>
                            </a:solidFill>
                            <a:latin typeface="Cambria Math" panose="02040503050406030204" pitchFamily="18" charset="0"/>
                          </a:rPr>
                        </m:ctrlPr>
                      </m:d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b="0" i="1" smtClean="0">
                                <a:solidFill>
                                  <a:srgbClr val="000000"/>
                                </a:solidFill>
                                <a:latin typeface="Cambria Math" panose="02040503050406030204" pitchFamily="18" charset="0"/>
                              </a:rPr>
                              <m:t>9</m:t>
                            </m:r>
                          </m:sup>
                        </m:sSup>
                      </m:e>
                    </m:d>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440</m:t>
                    </m:r>
                    <m:r>
                      <a:rPr lang="en-US" sz="2000" b="0" i="1" smtClean="0">
                        <a:solidFill>
                          <a:srgbClr val="000000"/>
                        </a:solidFill>
                        <a:latin typeface="Cambria Math" panose="02040503050406030204" pitchFamily="18" charset="0"/>
                      </a:rPr>
                      <m:t>𝑚𝑊</m:t>
                    </m:r>
                    <m:r>
                      <a:rPr lang="en-US" sz="2000" b="0" i="1" smtClean="0">
                        <a:solidFill>
                          <a:srgbClr val="000000"/>
                        </a:solidFill>
                        <a:latin typeface="Cambria Math" panose="02040503050406030204" pitchFamily="18" charset="0"/>
                      </a:rPr>
                      <m:t>.</m:t>
                    </m:r>
                  </m:oMath>
                </a14:m>
                <a:r>
                  <a:rPr lang="en-US" sz="2000" dirty="0">
                    <a:solidFill>
                      <a:srgbClr val="000000"/>
                    </a:solidFill>
                  </a:rPr>
                  <a:t> </a:t>
                </a:r>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7712" y="1512633"/>
                <a:ext cx="10868850" cy="4368468"/>
              </a:xfrm>
              <a:prstGeom prst="rect">
                <a:avLst/>
              </a:prstGeom>
              <a:blipFill>
                <a:blip r:embed="rId3"/>
                <a:stretch>
                  <a:fillRect l="-933" t="-870" r="-1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103</a:t>
            </a:fld>
            <a:endParaRPr lang="en-US"/>
          </a:p>
        </p:txBody>
      </p:sp>
    </p:spTree>
    <p:extLst>
      <p:ext uri="{BB962C8B-B14F-4D97-AF65-F5344CB8AC3E}">
        <p14:creationId xmlns:p14="http://schemas.microsoft.com/office/powerpoint/2010/main" val="182502947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104</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105</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855545" y="-818038"/>
            <a:ext cx="6689391" cy="9124992"/>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106</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86653"/>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107</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108</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2" y="-87166"/>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109</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110</a:t>
            </a:fld>
            <a:endParaRPr lang="en-US"/>
          </a:p>
        </p:txBody>
      </p:sp>
    </p:spTree>
    <p:extLst>
      <p:ext uri="{BB962C8B-B14F-4D97-AF65-F5344CB8AC3E}">
        <p14:creationId xmlns:p14="http://schemas.microsoft.com/office/powerpoint/2010/main" val="6179378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111</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112</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113</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4" y="1267692"/>
                <a:ext cx="10987416" cy="4946793"/>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sz="1800">
                    <a:ea typeface="Arial" charset="0"/>
                    <a:cs typeface="Arial" charset="0"/>
                  </a:rPr>
                  <a:t>In non-dispersive matter</a:t>
                </a:r>
                <a:r>
                  <a:rPr lang="en-US" sz="1800" dirty="0">
                    <a:ea typeface="Arial" charset="0"/>
                    <a:cs typeface="Arial" charset="0"/>
                  </a:rPr>
                  <a:t>, </a:t>
                </a:r>
                <a14:m>
                  <m:oMath xmlns:m="http://schemas.openxmlformats.org/officeDocument/2006/math">
                    <m:r>
                      <a:rPr lang="en-US" sz="1800" b="0" i="0" smtClean="0">
                        <a:latin typeface="Cambria Math" panose="02040503050406030204" pitchFamily="18" charset="0"/>
                        <a:ea typeface="Arial" charset="0"/>
                        <a:cs typeface="Arial" charset="0"/>
                      </a:rPr>
                      <m:t>  </m:t>
                    </m:r>
                    <m:r>
                      <a:rPr lang="en-US" sz="1800" b="0" i="1" smtClean="0">
                        <a:latin typeface="Cambria Math" panose="02040503050406030204" pitchFamily="18" charset="0"/>
                        <a:ea typeface="Arial" charset="0"/>
                        <a:cs typeface="Arial" charset="0"/>
                      </a:rPr>
                      <m:t>𝐵</m:t>
                    </m:r>
                    <m:r>
                      <a:rPr lang="en-US" sz="1800" b="0" i="1" smtClean="0">
                        <a:latin typeface="Cambria Math" panose="02040503050406030204" pitchFamily="18" charset="0"/>
                        <a:ea typeface="Arial" charset="0"/>
                        <a:cs typeface="Arial" charset="0"/>
                      </a:rPr>
                      <m:t>=</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𝑀</m:t>
                    </m:r>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𝜇</m:t>
                    </m:r>
                    <m:r>
                      <a:rPr lang="en-US" sz="1800" b="0" i="0"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𝜒</m:t>
                        </m:r>
                      </m:e>
                      <m:sub>
                        <m:r>
                          <a:rPr lang="en-US" sz="1800" b="0" i="1" smtClean="0">
                            <a:latin typeface="Cambria Math" panose="02040503050406030204" pitchFamily="18" charset="0"/>
                            <a:ea typeface="Cambria Math" panose="02040503050406030204" pitchFamily="18" charset="0"/>
                            <a:cs typeface="Arial" charset="0"/>
                          </a:rPr>
                          <m:t>𝑚</m:t>
                        </m:r>
                      </m:sub>
                    </m:sSub>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b="0" i="1" dirty="0" smtClean="0">
                        <a:latin typeface="Cambria Math" panose="02040503050406030204" pitchFamily="18" charset="0"/>
                        <a:ea typeface="Arial" charset="0"/>
                        <a:cs typeface="Arial" charset="0"/>
                      </a:rPr>
                      <m:t>𝐷</m:t>
                    </m:r>
                    <m:r>
                      <a:rPr lang="en-US" sz="1800" b="0" i="1" dirty="0" smtClean="0">
                        <a:latin typeface="Cambria Math" panose="02040503050406030204" pitchFamily="18" charset="0"/>
                        <a:ea typeface="Arial"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i="1" dirty="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i="1" dirty="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𝑃</m:t>
                    </m:r>
                    <m:r>
                      <a:rPr lang="en-US" sz="1800" b="0" i="1" dirty="0" smtClean="0">
                        <a:latin typeface="Cambria Math" panose="02040503050406030204" pitchFamily="18" charset="0"/>
                        <a:ea typeface="Cambria Math" panose="02040503050406030204" pitchFamily="18" charset="0"/>
                        <a:cs typeface="Arial" charset="0"/>
                      </a:rPr>
                      <m:t>, </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𝜅</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b="0" i="1" dirty="0" smtClean="0">
                            <a:latin typeface="Cambria Math" panose="02040503050406030204" pitchFamily="18" charset="0"/>
                            <a:ea typeface="Cambria Math" panose="02040503050406030204" pitchFamily="18" charset="0"/>
                            <a:cs typeface="Arial" charset="0"/>
                          </a:rPr>
                          <m:t>0</m:t>
                        </m:r>
                      </m:sub>
                    </m:sSub>
                  </m:oMath>
                </a14:m>
                <a:r>
                  <a:rPr lang="en-US" sz="1800" dirty="0">
                    <a:ea typeface="Arial" charset="0"/>
                    <a:cs typeface="Arial" charset="0"/>
                  </a:rPr>
                  <a:t>.</a:t>
                </a:r>
              </a:p>
              <a:p>
                <a:pPr lvl="2">
                  <a:spcBef>
                    <a:spcPts val="0"/>
                  </a:spcBef>
                  <a:tabLst>
                    <a:tab pos="4449763" algn="l"/>
                  </a:tabLst>
                </a:pPr>
                <a:r>
                  <a:rPr lang="en-US" sz="1800" dirty="0">
                    <a:ea typeface="Arial" charset="0"/>
                    <a:cs typeface="Arial" charset="0"/>
                  </a:rPr>
                  <a:t>(1)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𝜌</m:t>
                        </m:r>
                      </m:e>
                      <m:sub>
                        <m:r>
                          <a:rPr lang="en-US" sz="1800" b="0" i="1" smtClean="0">
                            <a:latin typeface="Cambria Math" panose="02040503050406030204" pitchFamily="18" charset="0"/>
                            <a:ea typeface="Cambria Math" panose="02040503050406030204" pitchFamily="18" charset="0"/>
                            <a:cs typeface="Arial" charset="0"/>
                          </a:rPr>
                          <m:t>𝑓</m:t>
                        </m:r>
                      </m:sub>
                    </m:sSub>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Cambria Math" panose="02040503050406030204" pitchFamily="18" charset="0"/>
                    <a:cs typeface="Arial" charset="0"/>
                  </a:rPr>
                  <a:t>(4)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𝑯</m:t>
                    </m:r>
                    <m:r>
                      <a:rPr lang="en-US" sz="1800" i="1">
                        <a:latin typeface="Cambria Math" panose="02040503050406030204" pitchFamily="18" charset="0"/>
                        <a:ea typeface="Cambria Math" panose="02040503050406030204" pitchFamily="18" charset="0"/>
                        <a:cs typeface="Arial" charset="0"/>
                      </a:rPr>
                      <m:t>= </m:t>
                    </m:r>
                    <m:sSub>
                      <m:sSubPr>
                        <m:ctrlPr>
                          <a:rPr lang="en-US" sz="1800" b="1" i="1" smtClean="0">
                            <a:latin typeface="Cambria Math" panose="02040503050406030204" pitchFamily="18" charset="0"/>
                            <a:ea typeface="Cambria Math" panose="02040503050406030204" pitchFamily="18" charset="0"/>
                            <a:cs typeface="Arial" charset="0"/>
                          </a:rPr>
                        </m:ctrlPr>
                      </m:sSubPr>
                      <m:e>
                        <m:r>
                          <a:rPr lang="en-US" sz="1800" b="1" i="1" smtClean="0">
                            <a:latin typeface="Cambria Math" panose="02040503050406030204" pitchFamily="18" charset="0"/>
                            <a:ea typeface="Cambria Math" panose="02040503050406030204" pitchFamily="18" charset="0"/>
                            <a:cs typeface="Arial" charset="0"/>
                          </a:rPr>
                          <m:t>𝒋</m:t>
                        </m:r>
                      </m:e>
                      <m:sub>
                        <m:r>
                          <a:rPr lang="en-US" sz="1800" b="1" i="1" smtClean="0">
                            <a:latin typeface="Cambria Math" panose="02040503050406030204" pitchFamily="18" charset="0"/>
                            <a:ea typeface="Cambria Math" panose="02040503050406030204" pitchFamily="18" charset="0"/>
                            <a:cs typeface="Arial" charset="0"/>
                          </a:rPr>
                          <m:t>𝒇</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𝑡</m:t>
                        </m:r>
                      </m:den>
                    </m:f>
                  </m:oMath>
                </a14:m>
                <a:endParaRPr lang="en-US" sz="1600" dirty="0">
                  <a:ea typeface="Cambria Math" panose="02040503050406030204" pitchFamily="18" charset="0"/>
                  <a:cs typeface="Arial" charset="0"/>
                </a:endParaRPr>
              </a:p>
              <a:p>
                <a:pPr lvl="1">
                  <a:spcBef>
                    <a:spcPts val="0"/>
                  </a:spcBef>
                  <a:tabLst>
                    <a:tab pos="4449763" algn="l"/>
                  </a:tabLst>
                </a:pPr>
                <a:r>
                  <a:rPr lang="en-US" sz="2000" dirty="0">
                    <a:ea typeface="Arial" charset="0"/>
                    <a:cs typeface="Arial" charset="0"/>
                  </a:rPr>
                  <a:t>Here </a:t>
                </a:r>
                <a:r>
                  <a:rPr lang="en-US" sz="2000" b="1" dirty="0">
                    <a:ea typeface="Arial" charset="0"/>
                    <a:cs typeface="Arial" charset="0"/>
                  </a:rPr>
                  <a:t>E </a:t>
                </a:r>
                <a:r>
                  <a:rPr lang="en-US" sz="2000" dirty="0">
                    <a:ea typeface="Arial" charset="0"/>
                    <a:cs typeface="Arial" charset="0"/>
                  </a:rPr>
                  <a:t> is the electric field, </a:t>
                </a:r>
                <a:r>
                  <a:rPr lang="en-US" sz="2000" b="1" dirty="0">
                    <a:ea typeface="Arial" charset="0"/>
                    <a:cs typeface="Arial" charset="0"/>
                  </a:rPr>
                  <a:t>B</a:t>
                </a:r>
                <a:r>
                  <a:rPr lang="en-US" sz="2000" dirty="0">
                    <a:ea typeface="Arial" charset="0"/>
                    <a:cs typeface="Arial" charset="0"/>
                  </a:rPr>
                  <a:t> is the magnetic field, </a:t>
                </a:r>
                <a:r>
                  <a:rPr lang="en-US" sz="2000" b="1" dirty="0">
                    <a:ea typeface="Arial" charset="0"/>
                    <a:cs typeface="Arial" charset="0"/>
                  </a:rPr>
                  <a:t>j</a:t>
                </a:r>
                <a:r>
                  <a:rPr lang="en-US" sz="2000" dirty="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4" y="1267692"/>
                <a:ext cx="10987416" cy="4946793"/>
              </a:xfrm>
              <a:blipFill>
                <a:blip r:embed="rId3"/>
                <a:stretch>
                  <a:fillRect l="-462" t="-12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114</a:t>
            </a:fld>
            <a:endParaRPr lang="en-US"/>
          </a:p>
        </p:txBody>
      </p:sp>
    </p:spTree>
    <p:extLst>
      <p:ext uri="{BB962C8B-B14F-4D97-AF65-F5344CB8AC3E}">
        <p14:creationId xmlns:p14="http://schemas.microsoft.com/office/powerpoint/2010/main" val="42435930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115</a:t>
            </a:fld>
            <a:endParaRPr lang="en-US"/>
          </a:p>
        </p:txBody>
      </p:sp>
    </p:spTree>
    <p:extLst>
      <p:ext uri="{BB962C8B-B14F-4D97-AF65-F5344CB8AC3E}">
        <p14:creationId xmlns:p14="http://schemas.microsoft.com/office/powerpoint/2010/main" val="26259635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116</a:t>
            </a:fld>
            <a:endParaRPr lang="en-US"/>
          </a:p>
        </p:txBody>
      </p:sp>
    </p:spTree>
    <p:extLst>
      <p:ext uri="{BB962C8B-B14F-4D97-AF65-F5344CB8AC3E}">
        <p14:creationId xmlns:p14="http://schemas.microsoft.com/office/powerpoint/2010/main" val="39528723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117</a:t>
            </a:fld>
            <a:endParaRPr lang="en-US"/>
          </a:p>
        </p:txBody>
      </p:sp>
    </p:spTree>
    <p:extLst>
      <p:ext uri="{BB962C8B-B14F-4D97-AF65-F5344CB8AC3E}">
        <p14:creationId xmlns:p14="http://schemas.microsoft.com/office/powerpoint/2010/main" val="1216661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Tree>
    <p:extLst>
      <p:ext uri="{BB962C8B-B14F-4D97-AF65-F5344CB8AC3E}">
        <p14:creationId xmlns:p14="http://schemas.microsoft.com/office/powerpoint/2010/main" val="37181502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Tree>
    <p:extLst>
      <p:ext uri="{BB962C8B-B14F-4D97-AF65-F5344CB8AC3E}">
        <p14:creationId xmlns:p14="http://schemas.microsoft.com/office/powerpoint/2010/main" val="3464544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57316" y="1165225"/>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57316" y="1165225"/>
                <a:ext cx="9675964" cy="5191125"/>
              </a:xfrm>
              <a:blipFill>
                <a:blip r:embed="rId2"/>
                <a:stretch>
                  <a:fillRect l="-524" r="-65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120</a:t>
            </a:fld>
            <a:endParaRPr lang="en-US"/>
          </a:p>
        </p:txBody>
      </p:sp>
    </p:spTree>
    <p:extLst>
      <p:ext uri="{BB962C8B-B14F-4D97-AF65-F5344CB8AC3E}">
        <p14:creationId xmlns:p14="http://schemas.microsoft.com/office/powerpoint/2010/main" val="23783213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121</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122</a:t>
            </a:fld>
            <a:endParaRPr lang="en-US" altLang="en-US"/>
          </a:p>
        </p:txBody>
      </p:sp>
      <p:grpSp>
        <p:nvGrpSpPr>
          <p:cNvPr id="5" name="Group 4">
            <a:extLst>
              <a:ext uri="{FF2B5EF4-FFF2-40B4-BE49-F238E27FC236}">
                <a16:creationId xmlns:a16="http://schemas.microsoft.com/office/drawing/2014/main" id="{227AB096-9E7B-2343-BE8F-D7E9A27DCD57}"/>
              </a:ext>
            </a:extLst>
          </p:cNvPr>
          <p:cNvGrpSpPr/>
          <p:nvPr/>
        </p:nvGrpSpPr>
        <p:grpSpPr>
          <a:xfrm>
            <a:off x="8488970" y="1728429"/>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0100334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123</a:t>
            </a:fld>
            <a:endParaRPr lang="en-US" altLang="en-US"/>
          </a:p>
        </p:txBody>
      </p:sp>
      <p:grpSp>
        <p:nvGrpSpPr>
          <p:cNvPr id="5" name="Group 4">
            <a:extLst>
              <a:ext uri="{FF2B5EF4-FFF2-40B4-BE49-F238E27FC236}">
                <a16:creationId xmlns:a16="http://schemas.microsoft.com/office/drawing/2014/main" id="{AC53FDB7-F409-3D4B-B5E7-AFCE511A0554}"/>
              </a:ext>
            </a:extLst>
          </p:cNvPr>
          <p:cNvGrpSpPr/>
          <p:nvPr/>
        </p:nvGrpSpPr>
        <p:grpSpPr>
          <a:xfrm>
            <a:off x="8643019" y="1234158"/>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99315060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49123" y="1491214"/>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49123" y="1491214"/>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124</a:t>
            </a:fld>
            <a:endParaRPr lang="en-US" altLang="en-US"/>
          </a:p>
        </p:txBody>
      </p:sp>
      <p:grpSp>
        <p:nvGrpSpPr>
          <p:cNvPr id="5" name="Group 4">
            <a:extLst>
              <a:ext uri="{FF2B5EF4-FFF2-40B4-BE49-F238E27FC236}">
                <a16:creationId xmlns:a16="http://schemas.microsoft.com/office/drawing/2014/main" id="{05233657-1D8C-E240-AA18-3A9C80A7F42E}"/>
              </a:ext>
            </a:extLst>
          </p:cNvPr>
          <p:cNvGrpSpPr/>
          <p:nvPr/>
        </p:nvGrpSpPr>
        <p:grpSpPr>
          <a:xfrm>
            <a:off x="8564641" y="2627646"/>
            <a:ext cx="3386627" cy="1970646"/>
            <a:chOff x="8564641" y="296128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13405573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25483" y="1587682"/>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25483" y="1587682"/>
                <a:ext cx="10913672" cy="3732064"/>
              </a:xfrm>
              <a:blipFill>
                <a:blip r:embed="rId2"/>
                <a:stretch>
                  <a:fillRect l="-465" t="-135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126</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127</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128</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129</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130</a:t>
            </a:fld>
            <a:endParaRPr lang="en-US"/>
          </a:p>
        </p:txBody>
      </p:sp>
    </p:spTree>
    <p:extLst>
      <p:ext uri="{BB962C8B-B14F-4D97-AF65-F5344CB8AC3E}">
        <p14:creationId xmlns:p14="http://schemas.microsoft.com/office/powerpoint/2010/main" val="4448890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131</a:t>
            </a:fld>
            <a:endParaRPr lang="en-US"/>
          </a:p>
        </p:txBody>
      </p:sp>
    </p:spTree>
    <p:extLst>
      <p:ext uri="{BB962C8B-B14F-4D97-AF65-F5344CB8AC3E}">
        <p14:creationId xmlns:p14="http://schemas.microsoft.com/office/powerpoint/2010/main" val="4174206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19096" y="1979228"/>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19096" y="1979228"/>
                <a:ext cx="10716301" cy="4351338"/>
              </a:xfrm>
              <a:blipFill>
                <a:blip r:embed="rId2"/>
                <a:stretch>
                  <a:fillRect l="-473"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390" y="1361972"/>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390" y="1361972"/>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179278974"/>
              </p:ext>
            </p:extLst>
          </p:nvPr>
        </p:nvGraphicFramePr>
        <p:xfrm>
          <a:off x="3742039"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621577034"/>
              </p:ext>
            </p:extLst>
          </p:nvPr>
        </p:nvGraphicFramePr>
        <p:xfrm>
          <a:off x="7129978" y="4551374"/>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436559" y="32963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433946"/>
                <a:ext cx="8876694" cy="4743017"/>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433946"/>
                <a:ext cx="8876694" cy="4743017"/>
              </a:xfrm>
              <a:blipFill>
                <a:blip r:embed="rId2"/>
                <a:stretch>
                  <a:fillRect l="-857" t="-133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752542"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764245" y="1739817"/>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276898"/>
                <a:ext cx="11568372"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276898"/>
                <a:ext cx="11568372" cy="5266727"/>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437859" y="1272185"/>
                <a:ext cx="1156837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437859" y="1272185"/>
                <a:ext cx="11568371" cy="5266727"/>
              </a:xfrm>
              <a:prstGeom prst="rect">
                <a:avLst/>
              </a:prstGeom>
              <a:blipFill>
                <a:blip r:embed="rId3"/>
                <a:stretch>
                  <a:fillRect l="-768" t="-72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3401"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3401"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5962602" y="641807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88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83477"/>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393"/>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364316"/>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364316"/>
                <a:ext cx="6836482" cy="5307618"/>
              </a:xfrm>
              <a:prstGeom prst="rect">
                <a:avLst/>
              </a:prstGeom>
              <a:blipFill>
                <a:blip r:embed="rId3"/>
                <a:stretch>
                  <a:fillRect l="-1484" t="-477"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089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631629" y="1691704"/>
                <a:ext cx="10928740"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1629" y="1691704"/>
                <a:ext cx="10928740" cy="3882459"/>
              </a:xfrm>
              <a:prstGeom prst="rect">
                <a:avLst/>
              </a:prstGeom>
              <a:blipFill>
                <a:blip r:embed="rId3"/>
                <a:stretch>
                  <a:fillRect l="-812"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095407"/>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095407"/>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832470"/>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832470"/>
                <a:ext cx="5515120" cy="5348557"/>
              </a:xfrm>
              <a:prstGeom prst="rect">
                <a:avLst/>
              </a:prstGeom>
              <a:blipFill>
                <a:blip r:embed="rId5"/>
                <a:stretch>
                  <a:fillRect l="-1609" t="-474" b="-11374"/>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571489" y="1174384"/>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1489" y="1174384"/>
                <a:ext cx="8963892" cy="5364528"/>
              </a:xfrm>
              <a:prstGeom prst="rect">
                <a:avLst/>
              </a:prstGeom>
              <a:blipFill>
                <a:blip r:embed="rId3"/>
                <a:stretch>
                  <a:fillRect l="-1133"/>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534754"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810005" y="873459"/>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497966"/>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767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64612"/>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64612"/>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955964"/>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457200" indent="-457200" defTabSz="457200" latinLnBrk="1" hangingPunct="0">
                  <a:buFont typeface="+mj-lt"/>
                  <a:buAutoNum type="arabicPeriod"/>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955964"/>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58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623285" y="1316313"/>
                <a:ext cx="11029138" cy="47905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lvl="1" defTabSz="457200" latinLnBrk="1" hangingPunct="0">
                  <a:tabLst>
                    <a:tab pos="2455863" algn="l"/>
                  </a:tabLst>
                </a:pPr>
                <a:endParaRPr lang="en-US" dirty="0">
                  <a:solidFill>
                    <a:srgbClr val="000000"/>
                  </a:solidFill>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23285" y="1316313"/>
                <a:ext cx="11029138" cy="4790526"/>
              </a:xfrm>
              <a:prstGeom prst="rect">
                <a:avLst/>
              </a:prstGeom>
              <a:blipFill>
                <a:blip r:embed="rId3"/>
                <a:stretch>
                  <a:fillRect l="-8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11214215" y="3781487"/>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1276408" y="217711"/>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539556"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844727" y="489122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496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314705"/>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314705"/>
                <a:ext cx="8286471" cy="5465740"/>
              </a:xfrm>
              <a:prstGeom prst="rect">
                <a:avLst/>
              </a:prstGeom>
              <a:blipFill>
                <a:blip r:embed="rId3"/>
                <a:stretch>
                  <a:fillRect l="-1070" t="-46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7458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AD72AF8E-A523-4949-8624-13DC85CDCEA5}"/>
                  </a:ext>
                </a:extLst>
              </p:cNvPr>
              <p:cNvSpPr/>
              <p:nvPr/>
            </p:nvSpPr>
            <p:spPr>
              <a:xfrm>
                <a:off x="534503" y="114191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34503" y="1141916"/>
                <a:ext cx="4970631" cy="4557154"/>
              </a:xfrm>
              <a:prstGeom prst="rect">
                <a:avLst/>
              </a:prstGeom>
              <a:blipFill>
                <a:blip r:embed="rId3"/>
                <a:stretch>
                  <a:fillRect l="-1020"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endParaRPr lang="en-US"/>
                        </a:p>
                      </a:txBody>
                      <a:tcPr>
                        <a:blipFill>
                          <a:blip r:embed="rId6"/>
                          <a:stretch>
                            <a:fillRect l="-160784" t="-103333" r="-545098" b="-356667"/>
                          </a:stretch>
                        </a:blipFill>
                      </a:tcPr>
                    </a:tc>
                    <a:tc>
                      <a:txBody>
                        <a:bodyPr/>
                        <a:lstStyle/>
                        <a:p>
                          <a:endParaRPr lang="en-US"/>
                        </a:p>
                      </a:txBody>
                      <a:tcPr>
                        <a:blipFill>
                          <a:blip r:embed="rId6"/>
                          <a:stretch>
                            <a:fillRect l="-282979" t="-103333" r="-491489" b="-356667"/>
                          </a:stretch>
                        </a:blipFill>
                      </a:tcPr>
                    </a:tc>
                    <a:tc>
                      <a:txBody>
                        <a:bodyPr/>
                        <a:lstStyle/>
                        <a:p>
                          <a:endParaRPr lang="en-US"/>
                        </a:p>
                      </a:txBody>
                      <a:tcPr>
                        <a:blipFill>
                          <a:blip r:embed="rId6"/>
                          <a:stretch>
                            <a:fillRect l="-155172" t="-103333" r="-99138" b="-356667"/>
                          </a:stretch>
                        </a:blipFill>
                      </a:tcPr>
                    </a:tc>
                    <a:tc>
                      <a:txBody>
                        <a:bodyPr/>
                        <a:lstStyle/>
                        <a:p>
                          <a:endParaRPr lang="en-US"/>
                        </a:p>
                      </a:txBody>
                      <a:tcPr>
                        <a:blipFill>
                          <a:blip r:embed="rId6"/>
                          <a:stretch>
                            <a:fillRect l="-264286" t="-103333" r="-2679" b="-356667"/>
                          </a:stretch>
                        </a:blipFill>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endParaRPr lang="en-US"/>
                        </a:p>
                      </a:txBody>
                      <a:tcPr>
                        <a:blipFill>
                          <a:blip r:embed="rId6"/>
                          <a:stretch>
                            <a:fillRect l="-160784" t="-210345" r="-545098" b="-268966"/>
                          </a:stretch>
                        </a:blipFill>
                      </a:tcPr>
                    </a:tc>
                    <a:tc>
                      <a:txBody>
                        <a:bodyPr/>
                        <a:lstStyle/>
                        <a:p>
                          <a:endParaRPr lang="en-US"/>
                        </a:p>
                      </a:txBody>
                      <a:tcPr>
                        <a:blipFill>
                          <a:blip r:embed="rId6"/>
                          <a:stretch>
                            <a:fillRect l="-282979" t="-210345" r="-491489" b="-268966"/>
                          </a:stretch>
                        </a:blipFill>
                      </a:tcPr>
                    </a:tc>
                    <a:tc>
                      <a:txBody>
                        <a:bodyPr/>
                        <a:lstStyle/>
                        <a:p>
                          <a:endParaRPr lang="en-US"/>
                        </a:p>
                      </a:txBody>
                      <a:tcPr>
                        <a:blipFill>
                          <a:blip r:embed="rId6"/>
                          <a:stretch>
                            <a:fillRect l="-155172" t="-210345" r="-99138" b="-268966"/>
                          </a:stretch>
                        </a:blipFill>
                      </a:tcPr>
                    </a:tc>
                    <a:tc>
                      <a:txBody>
                        <a:bodyPr/>
                        <a:lstStyle/>
                        <a:p>
                          <a:endParaRPr lang="en-US"/>
                        </a:p>
                      </a:txBody>
                      <a:tcPr>
                        <a:blipFill>
                          <a:blip r:embed="rId6"/>
                          <a:stretch>
                            <a:fillRect l="-264286" t="-210345" r="-2679" b="-268966"/>
                          </a:stretch>
                        </a:blipFill>
                      </a:tcPr>
                    </a:tc>
                    <a:extLst>
                      <a:ext uri="{0D108BD9-81ED-4DB2-BD59-A6C34878D82A}">
                        <a16:rowId xmlns:a16="http://schemas.microsoft.com/office/drawing/2014/main" val="236839687"/>
                      </a:ext>
                    </a:extLst>
                  </a:tr>
                  <a:tr h="579120">
                    <a:tc>
                      <a:txBody>
                        <a:bodyPr/>
                        <a:lstStyle/>
                        <a:p>
                          <a:pPr algn="r"/>
                          <a:endParaRPr lang="en-US" sz="1600" dirty="0"/>
                        </a:p>
                      </a:txBody>
                      <a:tcPr/>
                    </a:tc>
                    <a:tc>
                      <a:txBody>
                        <a:bodyPr/>
                        <a:lstStyle/>
                        <a:p>
                          <a:endParaRPr lang="en-US"/>
                        </a:p>
                      </a:txBody>
                      <a:tcPr>
                        <a:blipFill>
                          <a:blip r:embed="rId6"/>
                          <a:stretch>
                            <a:fillRect l="-160784" t="-195652" r="-545098" b="-69565"/>
                          </a:stretch>
                        </a:blipFill>
                      </a:tcPr>
                    </a:tc>
                    <a:tc>
                      <a:txBody>
                        <a:bodyPr/>
                        <a:lstStyle/>
                        <a:p>
                          <a:endParaRPr lang="en-US"/>
                        </a:p>
                      </a:txBody>
                      <a:tcPr>
                        <a:blipFill>
                          <a:blip r:embed="rId6"/>
                          <a:stretch>
                            <a:fillRect l="-282979" t="-195652" r="-491489" b="-69565"/>
                          </a:stretch>
                        </a:blipFill>
                      </a:tcPr>
                    </a:tc>
                    <a:tc>
                      <a:txBody>
                        <a:bodyPr/>
                        <a:lstStyle/>
                        <a:p>
                          <a:endParaRPr lang="en-US"/>
                        </a:p>
                      </a:txBody>
                      <a:tcPr>
                        <a:blipFill>
                          <a:blip r:embed="rId6"/>
                          <a:stretch>
                            <a:fillRect l="-155172" t="-195652" r="-99138" b="-69565"/>
                          </a:stretch>
                        </a:blipFill>
                      </a:tcPr>
                    </a:tc>
                    <a:tc>
                      <a:txBody>
                        <a:bodyPr/>
                        <a:lstStyle/>
                        <a:p>
                          <a:endParaRPr lang="en-US"/>
                        </a:p>
                      </a:txBody>
                      <a:tcPr>
                        <a:blipFill>
                          <a:blip r:embed="rId6"/>
                          <a:stretch>
                            <a:fillRect l="-264286" t="-195652" r="-2679" b="-69565"/>
                          </a:stretch>
                        </a:blipFill>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endParaRPr lang="en-US"/>
                        </a:p>
                      </a:txBody>
                      <a:tcPr>
                        <a:blipFill>
                          <a:blip r:embed="rId6"/>
                          <a:stretch>
                            <a:fillRect l="-160784" t="-468966" r="-545098" b="-10345"/>
                          </a:stretch>
                        </a:blipFill>
                      </a:tcPr>
                    </a:tc>
                    <a:tc>
                      <a:txBody>
                        <a:bodyPr/>
                        <a:lstStyle/>
                        <a:p>
                          <a:endParaRPr lang="en-US"/>
                        </a:p>
                      </a:txBody>
                      <a:tcPr>
                        <a:blipFill>
                          <a:blip r:embed="rId6"/>
                          <a:stretch>
                            <a:fillRect l="-282979" t="-468966" r="-491489"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967362" y="2100031"/>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149056"/>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AD72AF8E-A523-4949-8624-13DC85CDCEA5}"/>
                  </a:ext>
                </a:extLst>
              </p:cNvPr>
              <p:cNvSpPr/>
              <p:nvPr/>
            </p:nvSpPr>
            <p:spPr>
              <a:xfrm>
                <a:off x="477904" y="1355457"/>
                <a:ext cx="5588565" cy="4930739"/>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77904" y="1355457"/>
                <a:ext cx="5588565" cy="4930739"/>
              </a:xfrm>
              <a:prstGeom prst="rect">
                <a:avLst/>
              </a:prstGeom>
              <a:blipFill>
                <a:blip r:embed="rId3"/>
                <a:stretch>
                  <a:fillRect l="-907" t="-5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AD72AF8E-A523-4949-8624-13DC85CDCEA5}"/>
                  </a:ext>
                </a:extLst>
              </p:cNvPr>
              <p:cNvSpPr/>
              <p:nvPr/>
            </p:nvSpPr>
            <p:spPr>
              <a:xfrm>
                <a:off x="509703" y="1376805"/>
                <a:ext cx="5577192" cy="5027485"/>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p:txBody>
          </p:sp>
        </mc:Choice>
        <mc:Fallback>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09703" y="1376805"/>
                <a:ext cx="5577192" cy="5027485"/>
              </a:xfrm>
              <a:prstGeom prst="rect">
                <a:avLst/>
              </a:prstGeom>
              <a:blipFill>
                <a:blip r:embed="rId3"/>
                <a:stretch>
                  <a:fillRect l="-909" t="-75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58527" y="34846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35263"/>
            <a:ext cx="3615760" cy="1921065"/>
            <a:chOff x="8321907" y="4335263"/>
            <a:chExt cx="3615760" cy="1921065"/>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406686" y="4974167"/>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387570" y="1383961"/>
                <a:ext cx="8547876" cy="5274173"/>
              </a:xfrm>
            </p:spPr>
            <p:txBody>
              <a:bodyPr>
                <a:noAutofit/>
              </a:bodyPr>
              <a:lstStyle/>
              <a:p>
                <a:pPr marL="0" indent="0" algn="l">
                  <a:buNone/>
                </a:pPr>
                <a:r>
                  <a:rPr lang="en-US" sz="2000" dirty="0">
                    <a:ea typeface="Arial" charset="0"/>
                    <a:cs typeface="Arial" charset="0"/>
                  </a:rPr>
                  <a:t>Experiment A</a:t>
                </a:r>
              </a:p>
              <a:p>
                <a:pPr lvl="1"/>
                <a14:m>
                  <m:oMath xmlns:m="http://schemas.openxmlformats.org/officeDocument/2006/math">
                    <m:sSub>
                      <m:sSubPr>
                        <m:ctrlPr>
                          <a:rPr lang="en-US" sz="2000" i="1" smtClean="0">
                            <a:cs typeface="Arial" charset="0"/>
                          </a:rPr>
                        </m:ctrlPr>
                      </m:sSubPr>
                      <m:e>
                        <m:r>
                          <a:rPr lang="en-US" sz="2000" b="0" i="1" smtClean="0">
                            <a:cs typeface="Arial" charset="0"/>
                          </a:rPr>
                          <m:t>𝑉</m:t>
                        </m:r>
                      </m:e>
                      <m:sub>
                        <m:r>
                          <a:rPr lang="en-US" sz="2000" b="0" i="1" smtClean="0">
                            <a:cs typeface="Arial" charset="0"/>
                          </a:rPr>
                          <m:t>𝑐𝑐</m:t>
                        </m:r>
                      </m:sub>
                    </m:sSub>
                    <m:r>
                      <a:rPr lang="en-US" sz="2000" b="0" i="1" smtClean="0">
                        <a:cs typeface="Arial" charset="0"/>
                      </a:rPr>
                      <m:t>=9</m:t>
                    </m:r>
                    <m:r>
                      <a:rPr lang="en-US" sz="2000" b="0" i="1" smtClean="0">
                        <a:cs typeface="Arial" charset="0"/>
                      </a:rPr>
                      <m:t>𝑉</m:t>
                    </m:r>
                  </m:oMath>
                </a14:m>
                <a:r>
                  <a:rPr lang="en-US" sz="2000" dirty="0">
                    <a:ea typeface="Arial" charset="0"/>
                    <a:cs typeface="Arial" charset="0"/>
                  </a:rPr>
                  <a:t>, </a:t>
                </a:r>
                <a14:m>
                  <m:oMath xmlns:m="http://schemas.openxmlformats.org/officeDocument/2006/math">
                    <m:sSub>
                      <m:sSubPr>
                        <m:ctrlPr>
                          <a:rPr lang="en-US" sz="2000" i="1">
                            <a:cs typeface="Arial" charset="0"/>
                          </a:rPr>
                        </m:ctrlPr>
                      </m:sSubPr>
                      <m:e>
                        <m:r>
                          <a:rPr lang="en-US" sz="2000" b="0" i="1" smtClean="0">
                            <a:cs typeface="Arial" charset="0"/>
                          </a:rPr>
                          <m:t>𝑅</m:t>
                        </m:r>
                      </m:e>
                      <m:sub>
                        <m:r>
                          <a:rPr lang="en-US" sz="2000" b="0" i="1" smtClean="0">
                            <a:cs typeface="Arial" charset="0"/>
                          </a:rPr>
                          <m:t>1</m:t>
                        </m:r>
                      </m:sub>
                    </m:sSub>
                    <m:r>
                      <a:rPr lang="en-US" sz="2000" i="1">
                        <a:cs typeface="Arial" charset="0"/>
                      </a:rPr>
                      <m:t>=</m:t>
                    </m:r>
                    <m:r>
                      <a:rPr lang="en-US" sz="2000" b="0" i="1" smtClean="0">
                        <a:cs typeface="Arial" charset="0"/>
                      </a:rPr>
                      <m:t>22.8</m:t>
                    </m:r>
                    <m:r>
                      <a:rPr lang="en-US" sz="2000" b="0" i="1" smtClean="0">
                        <a:cs typeface="Arial" charset="0"/>
                      </a:rPr>
                      <m:t>𝑘</m:t>
                    </m:r>
                    <m:r>
                      <m:rPr>
                        <m:sty m:val="p"/>
                      </m:rPr>
                      <a:rPr lang="el-GR" sz="2000" b="0" i="1" smtClean="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cs typeface="Arial" charset="0"/>
                          </a:rPr>
                        </m:ctrlPr>
                      </m:sSubPr>
                      <m:e>
                        <m:r>
                          <a:rPr lang="en-US" sz="2000" b="0" i="1" smtClean="0">
                            <a:cs typeface="Arial" charset="0"/>
                          </a:rPr>
                          <m:t>𝑅</m:t>
                        </m:r>
                      </m:e>
                      <m:sub>
                        <m:r>
                          <a:rPr lang="en-US" sz="2000" b="0" i="1" smtClean="0">
                            <a:cs typeface="Arial" charset="0"/>
                          </a:rPr>
                          <m:t>2</m:t>
                        </m:r>
                      </m:sub>
                    </m:sSub>
                    <m:r>
                      <a:rPr lang="en-US" sz="2000" i="1">
                        <a:cs typeface="Arial" charset="0"/>
                      </a:rPr>
                      <m:t>=</m:t>
                    </m:r>
                    <m:r>
                      <a:rPr lang="en-US" sz="2000" b="0" i="1" smtClean="0">
                        <a:cs typeface="Arial" charset="0"/>
                      </a:rPr>
                      <m:t>7.2</m:t>
                    </m:r>
                    <m:r>
                      <a:rPr lang="en-US" sz="2000" i="1">
                        <a:cs typeface="Arial" charset="0"/>
                      </a:rPr>
                      <m:t>𝑘</m:t>
                    </m:r>
                    <m:r>
                      <m:rPr>
                        <m:sty m:val="p"/>
                      </m:rPr>
                      <a:rPr lang="el-GR" sz="2000" i="1">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cs typeface="Arial" charset="0"/>
                          </a:rPr>
                        </m:ctrlPr>
                      </m:sSubPr>
                      <m:e>
                        <m:r>
                          <a:rPr lang="en-US" sz="2000" b="0" i="1" smtClean="0">
                            <a:cs typeface="Arial" charset="0"/>
                          </a:rPr>
                          <m:t>𝑅</m:t>
                        </m:r>
                      </m:e>
                      <m:sub>
                        <m:r>
                          <a:rPr lang="en-US" sz="2000" i="1">
                            <a:cs typeface="Arial" charset="0"/>
                          </a:rPr>
                          <m:t>𝑐</m:t>
                        </m:r>
                      </m:sub>
                    </m:sSub>
                    <m:r>
                      <a:rPr lang="en-US" sz="2000" i="1">
                        <a:cs typeface="Arial" charset="0"/>
                      </a:rPr>
                      <m:t>=</m:t>
                    </m:r>
                    <m:r>
                      <a:rPr lang="en-US" sz="2000" b="0" i="1" smtClean="0">
                        <a:cs typeface="Arial" charset="0"/>
                      </a:rPr>
                      <m:t>1</m:t>
                    </m:r>
                    <m:r>
                      <a:rPr lang="en-US" sz="2000" b="0" i="1" smtClean="0">
                        <a:cs typeface="Arial" charset="0"/>
                      </a:rPr>
                      <m:t>𝑘</m:t>
                    </m:r>
                    <m:r>
                      <m:rPr>
                        <m:sty m:val="p"/>
                      </m:rPr>
                      <a:rPr lang="el-GR" sz="2000" i="1">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cs typeface="Arial" charset="0"/>
                          </a:rPr>
                        </m:ctrlPr>
                      </m:sSubPr>
                      <m:e>
                        <m:r>
                          <a:rPr lang="en-US" sz="2000" b="0" i="1" smtClean="0">
                            <a:cs typeface="Arial" charset="0"/>
                          </a:rPr>
                          <m:t>𝑅</m:t>
                        </m:r>
                      </m:e>
                      <m:sub>
                        <m:r>
                          <a:rPr lang="en-US" sz="2000" b="0" i="1" smtClean="0">
                            <a:cs typeface="Arial" charset="0"/>
                          </a:rPr>
                          <m:t>𝐸</m:t>
                        </m:r>
                      </m:sub>
                    </m:sSub>
                    <m:r>
                      <a:rPr lang="en-US" sz="2000" i="1">
                        <a:cs typeface="Arial" charset="0"/>
                      </a:rPr>
                      <m:t>=</m:t>
                    </m:r>
                    <m:r>
                      <a:rPr lang="en-US" sz="2000" b="0" i="1" smtClean="0">
                        <a:cs typeface="Arial" charset="0"/>
                      </a:rPr>
                      <m:t>220</m:t>
                    </m:r>
                    <m:r>
                      <a:rPr lang="en-US" sz="2000" b="0" i="1" smtClean="0">
                        <a:cs typeface="Arial" charset="0"/>
                      </a:rPr>
                      <m:t>𝑘</m:t>
                    </m:r>
                    <m:r>
                      <m:rPr>
                        <m:sty m:val="p"/>
                      </m:rPr>
                      <a:rPr lang="el-GR" sz="2000" i="1">
                        <a:ea typeface="Cambria Math" panose="02040503050406030204" pitchFamily="18" charset="0"/>
                        <a:cs typeface="Arial" charset="0"/>
                      </a:rPr>
                      <m:t>Ω</m:t>
                    </m:r>
                    <m:r>
                      <a:rPr lang="en-US" sz="2000" b="0" i="0" smtClean="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smtClean="0">
                        <a:ea typeface="Cambria Math" panose="02040503050406030204" pitchFamily="18" charset="0"/>
                        <a:cs typeface="Arial" charset="0"/>
                      </a:rPr>
                      <m:t>𝛽</m:t>
                    </m:r>
                    <m:r>
                      <a:rPr lang="en-US" sz="2000" b="0" i="1" smtClean="0">
                        <a:ea typeface="Cambria Math" panose="02040503050406030204" pitchFamily="18" charset="0"/>
                        <a:cs typeface="Arial" charset="0"/>
                      </a:rPr>
                      <m:t>=150.</m:t>
                    </m:r>
                  </m:oMath>
                </a14:m>
                <a:endParaRPr lang="en-US" sz="2000" dirty="0">
                  <a:ea typeface="Arial" charset="0"/>
                  <a:cs typeface="Arial" charset="0"/>
                </a:endParaRPr>
              </a:p>
              <a:p>
                <a:pPr lvl="1"/>
                <a:r>
                  <a:rPr lang="en-US" sz="2000" dirty="0">
                    <a:ea typeface="Arial" charset="0"/>
                    <a:cs typeface="Arial" charset="0"/>
                  </a:rPr>
                  <a:t>With no transistor, </a:t>
                </a:r>
                <a14:m>
                  <m:oMath xmlns:m="http://schemas.openxmlformats.org/officeDocument/2006/math">
                    <m:sSub>
                      <m:sSubPr>
                        <m:ctrlPr>
                          <a:rPr lang="en-US" sz="2000" i="1">
                            <a:cs typeface="Arial" charset="0"/>
                          </a:rPr>
                        </m:ctrlPr>
                      </m:sSubPr>
                      <m:e>
                        <m:r>
                          <a:rPr lang="en-US" sz="2000" i="1">
                            <a:cs typeface="Arial" charset="0"/>
                          </a:rPr>
                          <m:t>𝑅</m:t>
                        </m:r>
                      </m:e>
                      <m:sub>
                        <m:r>
                          <a:rPr lang="en-US" sz="2000" i="1">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smtClean="0">
                            <a:cs typeface="Arial" charset="0"/>
                          </a:rPr>
                        </m:ctrlPr>
                      </m:sSubPr>
                      <m:e>
                        <m:r>
                          <a:rPr lang="en-US" sz="2000" b="0" i="1" smtClean="0">
                            <a:cs typeface="Arial" charset="0"/>
                          </a:rPr>
                          <m:t>𝑉</m:t>
                        </m:r>
                      </m:e>
                      <m:sub>
                        <m:r>
                          <a:rPr lang="en-US" sz="2000" b="0" i="1" smtClean="0">
                            <a:cs typeface="Arial" charset="0"/>
                          </a:rPr>
                          <m:t>𝑏</m:t>
                        </m:r>
                      </m:sub>
                    </m:sSub>
                    <m:r>
                      <a:rPr lang="en-US" sz="2000" b="0" i="1" smtClean="0">
                        <a:cs typeface="Arial" charset="0"/>
                      </a:rPr>
                      <m:t>=2.36</m:t>
                    </m:r>
                    <m:r>
                      <a:rPr lang="en-US" sz="2000" b="0" i="1" smtClean="0">
                        <a:cs typeface="Arial" charset="0"/>
                      </a:rPr>
                      <m:t>𝑉</m:t>
                    </m:r>
                  </m:oMath>
                </a14:m>
                <a:r>
                  <a:rPr lang="en-US" sz="2000" dirty="0">
                    <a:ea typeface="Arial" charset="0"/>
                    <a:cs typeface="Arial" charset="0"/>
                  </a:rPr>
                  <a:t>. </a:t>
                </a:r>
                <a14:m>
                  <m:oMath xmlns:m="http://schemas.openxmlformats.org/officeDocument/2006/math">
                    <m:sSub>
                      <m:sSubPr>
                        <m:ctrlPr>
                          <a:rPr lang="en-US" sz="2000" i="1" smtClean="0">
                            <a:cs typeface="Arial" charset="0"/>
                          </a:rPr>
                        </m:ctrlPr>
                      </m:sSubPr>
                      <m:e>
                        <m:r>
                          <a:rPr lang="en-US" sz="2000" b="0" i="1" smtClean="0">
                            <a:cs typeface="Arial" charset="0"/>
                          </a:rPr>
                          <m:t>𝑉</m:t>
                        </m:r>
                      </m:e>
                      <m:sub>
                        <m:r>
                          <a:rPr lang="en-US" sz="2000" b="0" i="1" smtClean="0">
                            <a:cs typeface="Arial" charset="0"/>
                          </a:rPr>
                          <m:t>𝑏</m:t>
                        </m:r>
                      </m:sub>
                    </m:sSub>
                    <m:r>
                      <a:rPr lang="en-US" sz="2000" b="0" i="1" smtClean="0">
                        <a:cs typeface="Arial" charset="0"/>
                      </a:rPr>
                      <m:t>=2.24</m:t>
                    </m:r>
                    <m:r>
                      <a:rPr lang="en-US" sz="2000" b="0" i="1" smtClean="0">
                        <a:cs typeface="Arial" charset="0"/>
                      </a:rPr>
                      <m:t>𝑉</m:t>
                    </m:r>
                    <m:r>
                      <a:rPr lang="en-US" sz="2000" b="0" i="1" smtClean="0">
                        <a:cs typeface="Arial" charset="0"/>
                      </a:rPr>
                      <m:t>,</m:t>
                    </m:r>
                  </m:oMath>
                </a14:m>
                <a:r>
                  <a:rPr lang="en-US" sz="2000" dirty="0">
                    <a:ea typeface="Arial" charset="0"/>
                    <a:cs typeface="Arial" charset="0"/>
                  </a:rPr>
                  <a:t> </a:t>
                </a:r>
                <a14:m>
                  <m:oMath xmlns:m="http://schemas.openxmlformats.org/officeDocument/2006/math">
                    <m:sSub>
                      <m:sSubPr>
                        <m:ctrlPr>
                          <a:rPr lang="en-US" sz="2000" i="1">
                            <a:cs typeface="Arial" charset="0"/>
                          </a:rPr>
                        </m:ctrlPr>
                      </m:sSubPr>
                      <m:e>
                        <m:r>
                          <a:rPr lang="en-US" sz="2000" i="1">
                            <a:cs typeface="Arial" charset="0"/>
                          </a:rPr>
                          <m:t>𝑉</m:t>
                        </m:r>
                      </m:e>
                      <m:sub>
                        <m:r>
                          <a:rPr lang="en-US" sz="2000" b="0" i="1" smtClean="0">
                            <a:cs typeface="Arial" charset="0"/>
                          </a:rPr>
                          <m:t>𝑒</m:t>
                        </m:r>
                      </m:sub>
                    </m:sSub>
                    <m:r>
                      <a:rPr lang="en-US" sz="2000" i="1">
                        <a:cs typeface="Arial" charset="0"/>
                      </a:rPr>
                      <m:t>=</m:t>
                    </m:r>
                    <m:r>
                      <a:rPr lang="en-US" sz="2000" b="0" i="1" smtClean="0">
                        <a:cs typeface="Arial" charset="0"/>
                      </a:rPr>
                      <m:t>1.54</m:t>
                    </m:r>
                    <m:r>
                      <a:rPr lang="en-US" sz="2000" i="1">
                        <a:cs typeface="Arial" charset="0"/>
                      </a:rPr>
                      <m:t>𝑉</m:t>
                    </m:r>
                    <m:r>
                      <a:rPr lang="en-US" sz="2000" i="1">
                        <a:cs typeface="Arial" charset="0"/>
                      </a:rPr>
                      <m:t>,</m:t>
                    </m:r>
                  </m:oMath>
                </a14:m>
                <a:r>
                  <a:rPr lang="en-US" sz="2000" dirty="0">
                    <a:ea typeface="Arial" charset="0"/>
                    <a:cs typeface="Arial" charset="0"/>
                  </a:rPr>
                  <a:t> </a:t>
                </a:r>
                <a14:m>
                  <m:oMath xmlns:m="http://schemas.openxmlformats.org/officeDocument/2006/math">
                    <m:sSub>
                      <m:sSubPr>
                        <m:ctrlPr>
                          <a:rPr lang="en-US" sz="2000" i="1">
                            <a:cs typeface="Arial" charset="0"/>
                          </a:rPr>
                        </m:ctrlPr>
                      </m:sSubPr>
                      <m:e>
                        <m:r>
                          <a:rPr lang="en-US" sz="2000" i="1">
                            <a:cs typeface="Arial" charset="0"/>
                          </a:rPr>
                          <m:t>𝑉</m:t>
                        </m:r>
                      </m:e>
                      <m:sub>
                        <m:r>
                          <a:rPr lang="en-US" sz="2000" b="0" i="1" smtClean="0">
                            <a:cs typeface="Arial" charset="0"/>
                          </a:rPr>
                          <m:t>𝑐</m:t>
                        </m:r>
                      </m:sub>
                    </m:sSub>
                    <m:r>
                      <a:rPr lang="en-US" sz="2000" i="1">
                        <a:cs typeface="Arial" charset="0"/>
                      </a:rPr>
                      <m:t>=</m:t>
                    </m:r>
                    <m:r>
                      <a:rPr lang="en-US" sz="2000" b="0" i="1" smtClean="0">
                        <a:cs typeface="Arial" charset="0"/>
                      </a:rPr>
                      <m:t>1.89</m:t>
                    </m:r>
                    <m:r>
                      <a:rPr lang="en-US" sz="2000" i="1">
                        <a:cs typeface="Arial" charset="0"/>
                      </a:rPr>
                      <m:t>𝑉</m:t>
                    </m:r>
                    <m:r>
                      <a:rPr lang="en-US" sz="2000" b="0" i="1" smtClean="0">
                        <a:cs typeface="Arial" charset="0"/>
                      </a:rPr>
                      <m:t>.</m:t>
                    </m:r>
                  </m:oMath>
                </a14:m>
                <a:r>
                  <a:rPr lang="en-US" sz="2000" dirty="0">
                    <a:ea typeface="Arial" charset="0"/>
                    <a:cs typeface="Arial" charset="0"/>
                  </a:rPr>
                  <a:t> </a:t>
                </a:r>
                <a14:m>
                  <m:oMath xmlns:m="http://schemas.openxmlformats.org/officeDocument/2006/math">
                    <m:sSub>
                      <m:sSubPr>
                        <m:ctrlPr>
                          <a:rPr lang="en-US" sz="2000" i="1" smtClean="0">
                            <a:cs typeface="Arial" charset="0"/>
                          </a:rPr>
                        </m:ctrlPr>
                      </m:sSubPr>
                      <m:e>
                        <m:r>
                          <a:rPr lang="en-US" sz="2000" b="0" i="1" smtClean="0">
                            <a:cs typeface="Arial" charset="0"/>
                          </a:rPr>
                          <m:t>𝑖</m:t>
                        </m:r>
                      </m:e>
                      <m:sub>
                        <m:r>
                          <a:rPr lang="en-US" sz="2000" b="0" i="1" smtClean="0">
                            <a:cs typeface="Arial" charset="0"/>
                          </a:rPr>
                          <m:t>𝑐</m:t>
                        </m:r>
                      </m:sub>
                    </m:sSub>
                    <m:r>
                      <a:rPr lang="en-US" sz="2000" i="1">
                        <a:cs typeface="Arial" charset="0"/>
                      </a:rPr>
                      <m:t>=</m:t>
                    </m:r>
                    <m:r>
                      <a:rPr lang="en-US" sz="2000" b="0" i="1" smtClean="0">
                        <a:cs typeface="Arial" charset="0"/>
                      </a:rPr>
                      <m:t>7</m:t>
                    </m:r>
                    <m:r>
                      <a:rPr lang="en-US" sz="2000" b="0" i="1" smtClean="0">
                        <a:cs typeface="Arial" charset="0"/>
                      </a:rPr>
                      <m:t>𝑚𝐴</m:t>
                    </m:r>
                    <m:r>
                      <a:rPr lang="en-US" sz="2000" i="1">
                        <a:cs typeface="Arial" charset="0"/>
                      </a:rPr>
                      <m:t>,</m:t>
                    </m:r>
                  </m:oMath>
                </a14:m>
                <a:r>
                  <a:rPr lang="en-US" sz="2000" dirty="0">
                    <a:ea typeface="Arial" charset="0"/>
                    <a:cs typeface="Arial" charset="0"/>
                  </a:rPr>
                  <a:t> </a:t>
                </a:r>
                <a14:m>
                  <m:oMath xmlns:m="http://schemas.openxmlformats.org/officeDocument/2006/math">
                    <m:sSub>
                      <m:sSubPr>
                        <m:ctrlPr>
                          <a:rPr lang="en-US" sz="2000" i="1">
                            <a:cs typeface="Arial" charset="0"/>
                          </a:rPr>
                        </m:ctrlPr>
                      </m:sSubPr>
                      <m:e>
                        <m:r>
                          <a:rPr lang="en-US" sz="2000" i="1">
                            <a:cs typeface="Arial" charset="0"/>
                          </a:rPr>
                          <m:t>𝑖</m:t>
                        </m:r>
                      </m:e>
                      <m:sub>
                        <m:r>
                          <a:rPr lang="en-US" sz="2000" b="0" i="1" smtClean="0">
                            <a:cs typeface="Arial" charset="0"/>
                          </a:rPr>
                          <m:t>𝑏</m:t>
                        </m:r>
                      </m:sub>
                    </m:sSub>
                    <m:r>
                      <a:rPr lang="en-US" sz="2000" i="1">
                        <a:cs typeface="Arial" charset="0"/>
                      </a:rPr>
                      <m:t>=</m:t>
                    </m:r>
                    <m:r>
                      <a:rPr lang="en-US" sz="2000" b="0" i="1" smtClean="0">
                        <a:cs typeface="Arial" charset="0"/>
                      </a:rPr>
                      <m:t>46</m:t>
                    </m:r>
                    <m:r>
                      <a:rPr lang="en-US" sz="2000" b="0" i="1" smtClean="0">
                        <a:ea typeface="Cambria Math" panose="02040503050406030204" pitchFamily="18" charset="0"/>
                        <a:cs typeface="Arial" charset="0"/>
                      </a:rPr>
                      <m:t>𝜇</m:t>
                    </m:r>
                  </m:oMath>
                </a14:m>
                <a:r>
                  <a:rPr lang="en-US" sz="2000" dirty="0">
                    <a:ea typeface="Arial" charset="0"/>
                    <a:cs typeface="Arial" charset="0"/>
                  </a:rPr>
                  <a:t>A.</a:t>
                </a:r>
              </a:p>
              <a:p>
                <a:r>
                  <a:rPr lang="en-US" sz="2000" dirty="0">
                    <a:ea typeface="Arial" charset="0"/>
                    <a:cs typeface="Arial" charset="0"/>
                  </a:rPr>
                  <a:t>Experiment B</a:t>
                </a:r>
              </a:p>
              <a:p>
                <a:pPr lvl="1"/>
                <a:r>
                  <a:rPr lang="en-US" sz="2000" dirty="0">
                    <a:ea typeface="Arial" charset="0"/>
                    <a:cs typeface="Arial" charset="0"/>
                  </a:rPr>
                  <a:t>Again, </a:t>
                </a:r>
                <a14:m>
                  <m:oMath xmlns:m="http://schemas.openxmlformats.org/officeDocument/2006/math">
                    <m:sSub>
                      <m:sSubPr>
                        <m:ctrlPr>
                          <a:rPr lang="en-US" sz="2000" i="1">
                            <a:cs typeface="Arial" charset="0"/>
                          </a:rPr>
                        </m:ctrlPr>
                      </m:sSubPr>
                      <m:e>
                        <m:r>
                          <a:rPr lang="en-US" sz="2000" i="1">
                            <a:cs typeface="Arial" charset="0"/>
                          </a:rPr>
                          <m:t>𝑉</m:t>
                        </m:r>
                      </m:e>
                      <m:sub>
                        <m:r>
                          <a:rPr lang="en-US" sz="2000" i="1">
                            <a:cs typeface="Arial" charset="0"/>
                          </a:rPr>
                          <m:t>𝑐𝑐</m:t>
                        </m:r>
                      </m:sub>
                    </m:sSub>
                    <m:r>
                      <a:rPr lang="en-US" sz="2000" i="1">
                        <a:cs typeface="Arial" charset="0"/>
                      </a:rPr>
                      <m:t>=</m:t>
                    </m:r>
                    <m:r>
                      <a:rPr lang="en-US" sz="2000" b="0" i="1" smtClean="0">
                        <a:cs typeface="Arial" charset="0"/>
                      </a:rPr>
                      <m:t>9</m:t>
                    </m:r>
                    <m:r>
                      <a:rPr lang="en-US" sz="2000" i="1">
                        <a:cs typeface="Arial" charset="0"/>
                      </a:rPr>
                      <m:t>𝑉</m:t>
                    </m:r>
                  </m:oMath>
                </a14:m>
                <a:r>
                  <a:rPr lang="en-US" sz="2000" dirty="0">
                    <a:ea typeface="Arial" charset="0"/>
                    <a:cs typeface="Arial" charset="0"/>
                  </a:rPr>
                  <a:t>, </a:t>
                </a:r>
                <a14:m>
                  <m:oMath xmlns:m="http://schemas.openxmlformats.org/officeDocument/2006/math">
                    <m:sSub>
                      <m:sSubPr>
                        <m:ctrlPr>
                          <a:rPr lang="en-US" sz="2000" i="1">
                            <a:cs typeface="Arial" charset="0"/>
                          </a:rPr>
                        </m:ctrlPr>
                      </m:sSubPr>
                      <m:e>
                        <m:r>
                          <a:rPr lang="en-US" sz="2000" i="1">
                            <a:cs typeface="Arial" charset="0"/>
                          </a:rPr>
                          <m:t>𝑅</m:t>
                        </m:r>
                      </m:e>
                      <m:sub>
                        <m:r>
                          <a:rPr lang="en-US" sz="2000" i="1">
                            <a:cs typeface="Arial" charset="0"/>
                          </a:rPr>
                          <m:t>1</m:t>
                        </m:r>
                      </m:sub>
                    </m:sSub>
                    <m:r>
                      <a:rPr lang="en-US" sz="2000" i="1">
                        <a:cs typeface="Arial" charset="0"/>
                      </a:rPr>
                      <m:t>=20</m:t>
                    </m:r>
                    <m:r>
                      <a:rPr lang="en-US" sz="2000" i="1">
                        <a:cs typeface="Arial" charset="0"/>
                      </a:rPr>
                      <m:t>𝑘</m:t>
                    </m:r>
                    <m:r>
                      <m:rPr>
                        <m:sty m:val="p"/>
                      </m:rPr>
                      <a:rPr lang="el-GR" sz="2000" i="1">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cs typeface="Arial" charset="0"/>
                          </a:rPr>
                        </m:ctrlPr>
                      </m:sSubPr>
                      <m:e>
                        <m:r>
                          <a:rPr lang="en-US" sz="2000" i="1">
                            <a:cs typeface="Arial" charset="0"/>
                          </a:rPr>
                          <m:t>𝑅</m:t>
                        </m:r>
                      </m:e>
                      <m:sub>
                        <m:r>
                          <a:rPr lang="en-US" sz="2000" i="1">
                            <a:cs typeface="Arial" charset="0"/>
                          </a:rPr>
                          <m:t>2</m:t>
                        </m:r>
                      </m:sub>
                    </m:sSub>
                    <m:r>
                      <a:rPr lang="en-US" sz="2000" i="1">
                        <a:cs typeface="Arial" charset="0"/>
                      </a:rPr>
                      <m:t>=10</m:t>
                    </m:r>
                    <m:r>
                      <a:rPr lang="en-US" sz="2000" i="1">
                        <a:cs typeface="Arial" charset="0"/>
                      </a:rPr>
                      <m:t>𝑘</m:t>
                    </m:r>
                    <m:r>
                      <m:rPr>
                        <m:sty m:val="p"/>
                      </m:rPr>
                      <a:rPr lang="el-GR" sz="2000" i="1">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cs typeface="Arial" charset="0"/>
                          </a:rPr>
                        </m:ctrlPr>
                      </m:sSubPr>
                      <m:e>
                        <m:r>
                          <a:rPr lang="en-US" sz="2000" i="1">
                            <a:cs typeface="Arial" charset="0"/>
                          </a:rPr>
                          <m:t>𝑅</m:t>
                        </m:r>
                      </m:e>
                      <m:sub>
                        <m:r>
                          <a:rPr lang="en-US" sz="2000" i="1">
                            <a:cs typeface="Arial" charset="0"/>
                          </a:rPr>
                          <m:t>𝑐</m:t>
                        </m:r>
                      </m:sub>
                    </m:sSub>
                    <m:r>
                      <a:rPr lang="en-US" sz="2000" i="1">
                        <a:cs typeface="Arial" charset="0"/>
                      </a:rPr>
                      <m:t>=1</m:t>
                    </m:r>
                    <m:r>
                      <a:rPr lang="en-US" sz="2000" i="1">
                        <a:cs typeface="Arial" charset="0"/>
                      </a:rPr>
                      <m:t>𝑘</m:t>
                    </m:r>
                    <m:r>
                      <m:rPr>
                        <m:sty m:val="p"/>
                      </m:rPr>
                      <a:rPr lang="el-GR" sz="2000" i="1">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cs typeface="Arial" charset="0"/>
                          </a:rPr>
                        </m:ctrlPr>
                      </m:sSubPr>
                      <m:e>
                        <m:r>
                          <a:rPr lang="en-US" sz="2000" i="1">
                            <a:cs typeface="Arial" charset="0"/>
                          </a:rPr>
                          <m:t>𝑅</m:t>
                        </m:r>
                      </m:e>
                      <m:sub>
                        <m:r>
                          <a:rPr lang="en-US" sz="2000" i="1">
                            <a:cs typeface="Arial" charset="0"/>
                          </a:rPr>
                          <m:t>𝐸</m:t>
                        </m:r>
                      </m:sub>
                    </m:sSub>
                    <m:r>
                      <a:rPr lang="en-US" sz="2000" i="1">
                        <a:cs typeface="Arial" charset="0"/>
                      </a:rPr>
                      <m:t>=220</m:t>
                    </m:r>
                    <m:r>
                      <a:rPr lang="en-US" sz="2000" i="1">
                        <a:cs typeface="Arial" charset="0"/>
                      </a:rPr>
                      <m:t>𝑘</m:t>
                    </m:r>
                    <m:r>
                      <m:rPr>
                        <m:sty m:val="p"/>
                      </m:rPr>
                      <a:rPr lang="el-GR" sz="2000" i="1">
                        <a:ea typeface="Cambria Math" panose="02040503050406030204" pitchFamily="18" charset="0"/>
                        <a:cs typeface="Arial" charset="0"/>
                      </a:rPr>
                      <m:t>Ω</m:t>
                    </m:r>
                    <m:r>
                      <a:rPr lang="en-US" sz="200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a:ea typeface="Cambria Math" panose="02040503050406030204" pitchFamily="18" charset="0"/>
                        <a:cs typeface="Arial" charset="0"/>
                      </a:rPr>
                      <m:t>𝛽</m:t>
                    </m:r>
                    <m:r>
                      <a:rPr lang="en-US" sz="2000" i="1">
                        <a:ea typeface="Cambria Math" panose="02040503050406030204" pitchFamily="18" charset="0"/>
                        <a:cs typeface="Arial" charset="0"/>
                      </a:rPr>
                      <m:t>=150.</m:t>
                    </m:r>
                  </m:oMath>
                </a14:m>
                <a:r>
                  <a:rPr lang="en-US" sz="2000" dirty="0">
                    <a:ea typeface="Arial" charset="0"/>
                    <a:cs typeface="Arial" charset="0"/>
                  </a:rPr>
                  <a:t> With no transistor, </a:t>
                </a:r>
                <a14:m>
                  <m:oMath xmlns:m="http://schemas.openxmlformats.org/officeDocument/2006/math">
                    <m:sSub>
                      <m:sSubPr>
                        <m:ctrlPr>
                          <a:rPr lang="en-US" sz="2000" i="1">
                            <a:cs typeface="Arial" charset="0"/>
                          </a:rPr>
                        </m:ctrlPr>
                      </m:sSubPr>
                      <m:e>
                        <m:r>
                          <a:rPr lang="en-US" sz="2000" i="1">
                            <a:cs typeface="Arial" charset="0"/>
                          </a:rPr>
                          <m:t>𝑅</m:t>
                        </m:r>
                      </m:e>
                      <m:sub>
                        <m:r>
                          <a:rPr lang="en-US" sz="2000" i="1">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a:cs typeface="Arial" charset="0"/>
                          </a:rPr>
                        </m:ctrlPr>
                      </m:sSubPr>
                      <m:e>
                        <m:r>
                          <a:rPr lang="en-US" sz="2000" i="1">
                            <a:cs typeface="Arial" charset="0"/>
                          </a:rPr>
                          <m:t>𝑉</m:t>
                        </m:r>
                      </m:e>
                      <m:sub>
                        <m:r>
                          <a:rPr lang="en-US" sz="2000" i="1">
                            <a:cs typeface="Arial" charset="0"/>
                          </a:rPr>
                          <m:t>𝑏</m:t>
                        </m:r>
                      </m:sub>
                    </m:sSub>
                    <m:r>
                      <a:rPr lang="en-US" sz="2000" i="1">
                        <a:cs typeface="Arial" charset="0"/>
                      </a:rPr>
                      <m:t>=</m:t>
                    </m:r>
                    <m:r>
                      <a:rPr lang="en-US" sz="2000" b="0" i="1" smtClean="0">
                        <a:cs typeface="Arial" charset="0"/>
                      </a:rPr>
                      <m:t>5.8</m:t>
                    </m:r>
                    <m:r>
                      <a:rPr lang="en-US" sz="2000" i="1">
                        <a:cs typeface="Arial" charset="0"/>
                      </a:rPr>
                      <m:t>𝑉</m:t>
                    </m:r>
                  </m:oMath>
                </a14:m>
                <a:r>
                  <a:rPr lang="en-US" sz="2000" dirty="0">
                    <a:ea typeface="Arial" charset="0"/>
                    <a:cs typeface="Arial" charset="0"/>
                  </a:rPr>
                  <a:t>.  Put transistor in and </a:t>
                </a:r>
                <a14:m>
                  <m:oMath xmlns:m="http://schemas.openxmlformats.org/officeDocument/2006/math">
                    <m:sSub>
                      <m:sSubPr>
                        <m:ctrlPr>
                          <a:rPr lang="en-US" sz="2000" i="1">
                            <a:cs typeface="Arial" charset="0"/>
                          </a:rPr>
                        </m:ctrlPr>
                      </m:sSubPr>
                      <m:e>
                        <m:r>
                          <a:rPr lang="en-US" sz="2000" i="1">
                            <a:cs typeface="Arial" charset="0"/>
                          </a:rPr>
                          <m:t>𝑉</m:t>
                        </m:r>
                      </m:e>
                      <m:sub>
                        <m:r>
                          <a:rPr lang="en-US" sz="2000" i="1">
                            <a:cs typeface="Arial" charset="0"/>
                          </a:rPr>
                          <m:t>𝑏</m:t>
                        </m:r>
                      </m:sub>
                    </m:sSub>
                    <m:r>
                      <a:rPr lang="en-US" sz="2000" i="1">
                        <a:cs typeface="Arial" charset="0"/>
                      </a:rPr>
                      <m:t>=</m:t>
                    </m:r>
                    <m:r>
                      <a:rPr lang="en-US" sz="2000" b="0" i="1" smtClean="0">
                        <a:cs typeface="Arial" charset="0"/>
                      </a:rPr>
                      <m:t>2.4</m:t>
                    </m:r>
                    <m:r>
                      <a:rPr lang="en-US" sz="2000" i="1">
                        <a:cs typeface="Arial" charset="0"/>
                      </a:rPr>
                      <m:t>𝑉</m:t>
                    </m:r>
                  </m:oMath>
                </a14:m>
                <a:r>
                  <a:rPr lang="en-US" sz="2000" dirty="0">
                    <a:ea typeface="Arial" charset="0"/>
                    <a:cs typeface="Arial" charset="0"/>
                  </a:rPr>
                  <a:t>. </a:t>
                </a:r>
              </a:p>
              <a:p>
                <a:pPr lvl="1"/>
                <a:r>
                  <a:rPr lang="en-US" sz="2000" dirty="0">
                    <a:cs typeface="Arial" charset="0"/>
                  </a:rPr>
                  <a:t>With transistor, </a:t>
                </a:r>
                <a14:m>
                  <m:oMath xmlns:m="http://schemas.openxmlformats.org/officeDocument/2006/math">
                    <m:sSub>
                      <m:sSubPr>
                        <m:ctrlPr>
                          <a:rPr lang="en-US" sz="2000" i="1">
                            <a:cs typeface="Arial" charset="0"/>
                          </a:rPr>
                        </m:ctrlPr>
                      </m:sSubPr>
                      <m:e>
                        <m:r>
                          <a:rPr lang="en-US" sz="2000" i="1">
                            <a:cs typeface="Arial" charset="0"/>
                          </a:rPr>
                          <m:t>𝑉</m:t>
                        </m:r>
                      </m:e>
                      <m:sub>
                        <m:r>
                          <a:rPr lang="en-US" sz="2000" i="1">
                            <a:cs typeface="Arial" charset="0"/>
                          </a:rPr>
                          <m:t>𝑏</m:t>
                        </m:r>
                      </m:sub>
                    </m:sSub>
                    <m:r>
                      <a:rPr lang="en-US" sz="2000" i="1">
                        <a:cs typeface="Arial" charset="0"/>
                      </a:rPr>
                      <m:t>=2.4</m:t>
                    </m:r>
                    <m:r>
                      <a:rPr lang="en-US" sz="2000" i="1">
                        <a:cs typeface="Arial" charset="0"/>
                      </a:rPr>
                      <m:t>𝑉</m:t>
                    </m:r>
                    <m:r>
                      <a:rPr lang="en-US" sz="2000" i="1">
                        <a:cs typeface="Arial" charset="0"/>
                      </a:rPr>
                      <m:t>,</m:t>
                    </m:r>
                  </m:oMath>
                </a14:m>
                <a:r>
                  <a:rPr lang="en-US" sz="2000" dirty="0">
                    <a:ea typeface="Arial" charset="0"/>
                    <a:cs typeface="Arial" charset="0"/>
                  </a:rPr>
                  <a:t> </a:t>
                </a:r>
                <a14:m>
                  <m:oMath xmlns:m="http://schemas.openxmlformats.org/officeDocument/2006/math">
                    <m:sSub>
                      <m:sSubPr>
                        <m:ctrlPr>
                          <a:rPr lang="en-US" sz="2000" i="1">
                            <a:cs typeface="Arial" charset="0"/>
                          </a:rPr>
                        </m:ctrlPr>
                      </m:sSubPr>
                      <m:e>
                        <m:r>
                          <a:rPr lang="en-US" sz="2000" i="1">
                            <a:cs typeface="Arial" charset="0"/>
                          </a:rPr>
                          <m:t>𝑉</m:t>
                        </m:r>
                      </m:e>
                      <m:sub>
                        <m:r>
                          <a:rPr lang="en-US" sz="2000" i="1">
                            <a:cs typeface="Arial" charset="0"/>
                          </a:rPr>
                          <m:t>𝑒</m:t>
                        </m:r>
                      </m:sub>
                    </m:sSub>
                    <m:r>
                      <a:rPr lang="en-US" sz="2000" i="1">
                        <a:cs typeface="Arial" charset="0"/>
                      </a:rPr>
                      <m:t>=1.</m:t>
                    </m:r>
                    <m:r>
                      <a:rPr lang="en-US" sz="2000" b="0" i="1" smtClean="0">
                        <a:cs typeface="Arial" charset="0"/>
                      </a:rPr>
                      <m:t>7</m:t>
                    </m:r>
                    <m:r>
                      <a:rPr lang="en-US" sz="2000" i="1">
                        <a:cs typeface="Arial" charset="0"/>
                      </a:rPr>
                      <m:t>𝑉</m:t>
                    </m:r>
                    <m:r>
                      <a:rPr lang="en-US" sz="2000" i="1">
                        <a:cs typeface="Arial" charset="0"/>
                      </a:rPr>
                      <m:t>,</m:t>
                    </m:r>
                  </m:oMath>
                </a14:m>
                <a:r>
                  <a:rPr lang="en-US" sz="2000" dirty="0">
                    <a:ea typeface="Arial" charset="0"/>
                    <a:cs typeface="Arial" charset="0"/>
                  </a:rPr>
                  <a:t> </a:t>
                </a:r>
                <a14:m>
                  <m:oMath xmlns:m="http://schemas.openxmlformats.org/officeDocument/2006/math">
                    <m:sSub>
                      <m:sSubPr>
                        <m:ctrlPr>
                          <a:rPr lang="en-US" sz="2000" i="1">
                            <a:cs typeface="Arial" charset="0"/>
                          </a:rPr>
                        </m:ctrlPr>
                      </m:sSubPr>
                      <m:e>
                        <m:r>
                          <a:rPr lang="en-US" sz="2000" i="1">
                            <a:cs typeface="Arial" charset="0"/>
                          </a:rPr>
                          <m:t>𝑉</m:t>
                        </m:r>
                      </m:e>
                      <m:sub>
                        <m:r>
                          <a:rPr lang="en-US" sz="2000" i="1">
                            <a:cs typeface="Arial" charset="0"/>
                          </a:rPr>
                          <m:t>𝑐</m:t>
                        </m:r>
                      </m:sub>
                    </m:sSub>
                    <m:r>
                      <a:rPr lang="en-US" sz="2000" i="1">
                        <a:cs typeface="Arial" charset="0"/>
                      </a:rPr>
                      <m:t>=1</m:t>
                    </m:r>
                    <m:r>
                      <a:rPr lang="en-US" sz="2000" b="0" i="1" smtClean="0">
                        <a:cs typeface="Arial" charset="0"/>
                      </a:rPr>
                      <m:t>.74</m:t>
                    </m:r>
                    <m:r>
                      <a:rPr lang="en-US" sz="2000" i="1">
                        <a:cs typeface="Arial" charset="0"/>
                      </a:rPr>
                      <m:t>𝑉</m:t>
                    </m:r>
                    <m:r>
                      <a:rPr lang="en-US" sz="2000" i="1">
                        <a:cs typeface="Arial" charset="0"/>
                      </a:rPr>
                      <m:t>.</m:t>
                    </m:r>
                  </m:oMath>
                </a14:m>
                <a:r>
                  <a:rPr lang="en-US" sz="2000" dirty="0">
                    <a:ea typeface="Arial" charset="0"/>
                    <a:cs typeface="Arial" charset="0"/>
                  </a:rPr>
                  <a:t> </a:t>
                </a:r>
                <a14:m>
                  <m:oMath xmlns:m="http://schemas.openxmlformats.org/officeDocument/2006/math">
                    <m:sSub>
                      <m:sSubPr>
                        <m:ctrlPr>
                          <a:rPr lang="en-US" sz="2000" i="1">
                            <a:cs typeface="Arial" charset="0"/>
                          </a:rPr>
                        </m:ctrlPr>
                      </m:sSubPr>
                      <m:e>
                        <m:r>
                          <a:rPr lang="en-US" sz="2000" i="1">
                            <a:cs typeface="Arial" charset="0"/>
                          </a:rPr>
                          <m:t>𝑖</m:t>
                        </m:r>
                      </m:e>
                      <m:sub>
                        <m:r>
                          <a:rPr lang="en-US" sz="2000" i="1">
                            <a:cs typeface="Arial" charset="0"/>
                          </a:rPr>
                          <m:t>𝑐</m:t>
                        </m:r>
                      </m:sub>
                    </m:sSub>
                    <m:r>
                      <a:rPr lang="en-US" sz="2000" i="1">
                        <a:cs typeface="Arial" charset="0"/>
                      </a:rPr>
                      <m:t>=7</m:t>
                    </m:r>
                    <m:r>
                      <a:rPr lang="en-US" sz="2000" i="1">
                        <a:cs typeface="Arial" charset="0"/>
                      </a:rPr>
                      <m:t>𝑚𝐴</m:t>
                    </m:r>
                    <m:r>
                      <a:rPr lang="en-US" sz="2000" i="1">
                        <a:cs typeface="Arial" charset="0"/>
                      </a:rPr>
                      <m:t>,</m:t>
                    </m:r>
                  </m:oMath>
                </a14:m>
                <a:r>
                  <a:rPr lang="en-US" sz="2000" dirty="0">
                    <a:ea typeface="Arial" charset="0"/>
                    <a:cs typeface="Arial" charset="0"/>
                  </a:rPr>
                  <a:t> </a:t>
                </a:r>
                <a14:m>
                  <m:oMath xmlns:m="http://schemas.openxmlformats.org/officeDocument/2006/math">
                    <m:sSub>
                      <m:sSubPr>
                        <m:ctrlPr>
                          <a:rPr lang="en-US" sz="2000" i="1">
                            <a:cs typeface="Arial" charset="0"/>
                          </a:rPr>
                        </m:ctrlPr>
                      </m:sSubPr>
                      <m:e>
                        <m:r>
                          <a:rPr lang="en-US" sz="2000" i="1">
                            <a:cs typeface="Arial" charset="0"/>
                          </a:rPr>
                          <m:t>𝑖</m:t>
                        </m:r>
                      </m:e>
                      <m:sub>
                        <m:r>
                          <a:rPr lang="en-US" sz="2000" i="1">
                            <a:cs typeface="Arial" charset="0"/>
                          </a:rPr>
                          <m:t>𝑏</m:t>
                        </m:r>
                      </m:sub>
                    </m:sSub>
                    <m:r>
                      <a:rPr lang="en-US" sz="2000" i="1">
                        <a:cs typeface="Arial" charset="0"/>
                      </a:rPr>
                      <m:t>=46</m:t>
                    </m:r>
                    <m:r>
                      <a:rPr lang="en-US" sz="2000" i="1">
                        <a:ea typeface="Cambria Math" panose="02040503050406030204" pitchFamily="18" charset="0"/>
                        <a:cs typeface="Arial" charset="0"/>
                      </a:rPr>
                      <m:t>𝜇</m:t>
                    </m:r>
                  </m:oMath>
                </a14:m>
                <a:r>
                  <a:rPr lang="en-US" sz="2000" dirty="0">
                    <a:ea typeface="Arial" charset="0"/>
                    <a:cs typeface="Arial" charset="0"/>
                  </a:rPr>
                  <a:t>A.</a:t>
                </a:r>
              </a:p>
              <a:p>
                <a:pPr marL="457200" lvl="1" indent="0">
                  <a:buNone/>
                </a:pPr>
                <a:endParaRPr lang="en-US" sz="2000" dirty="0">
                  <a:ea typeface="Arial" charset="0"/>
                  <a:cs typeface="Arial" charset="0"/>
                </a:endParaRPr>
              </a:p>
              <a:p>
                <a:pPr lvl="1"/>
                <a:r>
                  <a:rPr lang="en-US" sz="2000" dirty="0">
                    <a:ea typeface="Arial" charset="0"/>
                    <a:cs typeface="Arial" charset="0"/>
                  </a:rPr>
                  <a:t>Analyze these with our transistor model.</a:t>
                </a:r>
              </a:p>
              <a:p>
                <a:pPr lvl="1"/>
                <a:r>
                  <a:rPr lang="en-US" sz="2000" dirty="0">
                    <a:ea typeface="Arial" charset="0"/>
                    <a:cs typeface="Arial" charset="0"/>
                  </a:rPr>
                  <a:t>Now use the Thevenin equivalents to analyze them.</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387570" y="1383961"/>
                <a:ext cx="8547876" cy="5274173"/>
              </a:xfrm>
              <a:blipFill>
                <a:blip r:embed="rId3"/>
                <a:stretch>
                  <a:fillRect l="-742" t="-1199" r="-13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10312"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629133"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cs typeface="Arial" charset="0"/>
                          </a:rPr>
                        </m:ctrlPr>
                      </m:sSubPr>
                      <m:e>
                        <m:r>
                          <a:rPr lang="en-US" sz="2000" b="0" i="1" smtClean="0">
                            <a:cs typeface="Arial" charset="0"/>
                          </a:rPr>
                          <m:t>𝑅</m:t>
                        </m:r>
                      </m:e>
                      <m:sub>
                        <m:r>
                          <a:rPr lang="en-US" sz="2000" b="0" i="1" smtClean="0">
                            <a:cs typeface="Arial" charset="0"/>
                          </a:rPr>
                          <m:t>1</m:t>
                        </m:r>
                      </m:sub>
                    </m:sSub>
                    <m:r>
                      <a:rPr lang="en-US" sz="2000" b="0" i="1" smtClean="0">
                        <a:cs typeface="Arial" charset="0"/>
                      </a:rPr>
                      <m:t>=22.8</m:t>
                    </m:r>
                    <m:r>
                      <a:rPr lang="en-US" sz="2000" b="0" i="1" smtClean="0">
                        <a:cs typeface="Arial" charset="0"/>
                      </a:rPr>
                      <m:t>𝑘</m:t>
                    </m:r>
                    <m:r>
                      <m:rPr>
                        <m:sty m:val="p"/>
                      </m:rPr>
                      <a:rPr lang="el-GR" sz="2000" b="0" i="1" smtClean="0">
                        <a:ea typeface="Cambria Math" panose="02040503050406030204" pitchFamily="18" charset="0"/>
                        <a:cs typeface="Arial" charset="0"/>
                      </a:rPr>
                      <m:t>Ω</m:t>
                    </m:r>
                    <m:r>
                      <a:rPr lang="en-US" sz="2000" b="0" i="1" smtClean="0">
                        <a:cs typeface="Arial" charset="0"/>
                      </a:rPr>
                      <m:t>, </m:t>
                    </m:r>
                    <m:sSub>
                      <m:sSubPr>
                        <m:ctrlPr>
                          <a:rPr lang="en-US" sz="2000" b="0" i="1" smtClean="0">
                            <a:cs typeface="Arial" charset="0"/>
                          </a:rPr>
                        </m:ctrlPr>
                      </m:sSubPr>
                      <m:e>
                        <m:r>
                          <a:rPr lang="en-US" sz="2000" b="0" i="1" smtClean="0">
                            <a:cs typeface="Arial" charset="0"/>
                          </a:rPr>
                          <m:t>𝑅</m:t>
                        </m:r>
                      </m:e>
                      <m:sub>
                        <m:r>
                          <a:rPr lang="en-US" sz="2000" b="0" i="1" smtClean="0">
                            <a:cs typeface="Arial" charset="0"/>
                          </a:rPr>
                          <m:t>2</m:t>
                        </m:r>
                      </m:sub>
                    </m:sSub>
                    <m:r>
                      <a:rPr lang="en-US" sz="2000" i="1">
                        <a:cs typeface="Arial" charset="0"/>
                      </a:rPr>
                      <m:t>=</m:t>
                    </m:r>
                    <m:r>
                      <a:rPr lang="en-US" sz="2000" b="0" i="1" smtClean="0">
                        <a:cs typeface="Arial" charset="0"/>
                      </a:rPr>
                      <m:t>7.2</m:t>
                    </m:r>
                    <m:r>
                      <a:rPr lang="en-US" sz="2000" i="1">
                        <a:cs typeface="Arial" charset="0"/>
                      </a:rPr>
                      <m:t>𝑘</m:t>
                    </m:r>
                    <m:r>
                      <m:rPr>
                        <m:sty m:val="p"/>
                      </m:rPr>
                      <a:rPr lang="el-GR" sz="2000" i="1">
                        <a:ea typeface="Cambria Math" panose="02040503050406030204" pitchFamily="18" charset="0"/>
                        <a:cs typeface="Arial" charset="0"/>
                      </a:rPr>
                      <m:t>Ω</m:t>
                    </m:r>
                    <m:r>
                      <a:rPr lang="en-US" sz="2000" b="0" i="1" smtClean="0">
                        <a:cs typeface="Arial" charset="0"/>
                      </a:rPr>
                      <m:t>,</m:t>
                    </m:r>
                  </m:oMath>
                </a14:m>
                <a:r>
                  <a:rPr lang="en-US" sz="2000" dirty="0">
                    <a:cs typeface="Arial" charset="0"/>
                  </a:rPr>
                  <a:t> </a:t>
                </a:r>
                <a14:m>
                  <m:oMath xmlns:m="http://schemas.openxmlformats.org/officeDocument/2006/math">
                    <m:sSub>
                      <m:sSubPr>
                        <m:ctrlPr>
                          <a:rPr lang="en-US" sz="2000" i="1" smtClean="0">
                            <a:cs typeface="Arial" charset="0"/>
                          </a:rPr>
                        </m:ctrlPr>
                      </m:sSubPr>
                      <m:e>
                        <m:r>
                          <a:rPr lang="en-US" sz="2000" b="0" i="1" smtClean="0">
                            <a:cs typeface="Arial" charset="0"/>
                          </a:rPr>
                          <m:t>𝑉</m:t>
                        </m:r>
                      </m:e>
                      <m:sub>
                        <m:r>
                          <a:rPr lang="en-US" sz="2000" b="0" i="1" smtClean="0">
                            <a:cs typeface="Arial" charset="0"/>
                          </a:rPr>
                          <m:t>𝑡h𝑏</m:t>
                        </m:r>
                      </m:sub>
                    </m:sSub>
                    <m:r>
                      <a:rPr lang="en-US" sz="2000" b="0" i="1" smtClean="0">
                        <a:cs typeface="Arial" charset="0"/>
                      </a:rPr>
                      <m:t>=2.16</m:t>
                    </m:r>
                    <m:r>
                      <a:rPr lang="en-US" sz="2000" b="0" i="1" smtClean="0">
                        <a:cs typeface="Arial" charset="0"/>
                      </a:rPr>
                      <m:t>𝑉</m:t>
                    </m:r>
                  </m:oMath>
                </a14:m>
                <a:r>
                  <a:rPr lang="en-US" sz="2000" dirty="0">
                    <a:ea typeface="Arial" charset="0"/>
                    <a:cs typeface="Arial" charset="0"/>
                  </a:rPr>
                  <a:t>, </a:t>
                </a:r>
                <a14:m>
                  <m:oMath xmlns:m="http://schemas.openxmlformats.org/officeDocument/2006/math">
                    <m:sSub>
                      <m:sSubPr>
                        <m:ctrlPr>
                          <a:rPr lang="en-US" sz="2000" i="1">
                            <a:cs typeface="Arial" charset="0"/>
                          </a:rPr>
                        </m:ctrlPr>
                      </m:sSubPr>
                      <m:e>
                        <m:r>
                          <a:rPr lang="en-US" sz="2000" b="0" i="1" smtClean="0">
                            <a:cs typeface="Arial" charset="0"/>
                          </a:rPr>
                          <m:t>𝑅</m:t>
                        </m:r>
                      </m:e>
                      <m:sub>
                        <m:r>
                          <a:rPr lang="en-US" sz="2000" i="1">
                            <a:cs typeface="Arial" charset="0"/>
                          </a:rPr>
                          <m:t>𝑡h</m:t>
                        </m:r>
                      </m:sub>
                    </m:sSub>
                    <m:r>
                      <a:rPr lang="en-US" sz="2000" i="1">
                        <a:cs typeface="Arial" charset="0"/>
                      </a:rPr>
                      <m:t>=</m:t>
                    </m:r>
                    <m:r>
                      <a:rPr lang="en-US" sz="2000" b="0" i="1" smtClean="0">
                        <a:cs typeface="Arial" charset="0"/>
                      </a:rPr>
                      <m:t>5.5</m:t>
                    </m:r>
                    <m:r>
                      <a:rPr lang="en-US" sz="2000" b="0" i="1" smtClean="0">
                        <a:cs typeface="Arial" charset="0"/>
                      </a:rPr>
                      <m:t>𝑘</m:t>
                    </m:r>
                    <m:r>
                      <m:rPr>
                        <m:sty m:val="p"/>
                      </m:rPr>
                      <a:rPr lang="el-GR" sz="2000" b="0" i="1" smtClean="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smtClean="0">
                            <a:cs typeface="Arial" charset="0"/>
                          </a:rPr>
                        </m:ctrlPr>
                      </m:sSubPr>
                      <m:e>
                        <m:r>
                          <a:rPr lang="en-US" sz="2000" b="0" i="1" smtClean="0">
                            <a:cs typeface="Arial" charset="0"/>
                          </a:rPr>
                          <m:t>𝑟</m:t>
                        </m:r>
                      </m:e>
                      <m:sub>
                        <m:r>
                          <a:rPr lang="en-US" sz="2000" b="0" i="1" smtClean="0">
                            <a:cs typeface="Arial" charset="0"/>
                          </a:rPr>
                          <m:t>𝑒</m:t>
                        </m:r>
                      </m:sub>
                    </m:sSub>
                    <m:r>
                      <a:rPr lang="en-US" sz="2000" i="1" smtClean="0">
                        <a:ea typeface="Cambria Math" panose="02040503050406030204" pitchFamily="18" charset="0"/>
                        <a:cs typeface="Arial" charset="0"/>
                      </a:rPr>
                      <m:t>≈</m:t>
                    </m:r>
                    <m:r>
                      <a:rPr lang="en-US" sz="2000" b="0" i="1" smtClean="0">
                        <a:ea typeface="Cambria Math" panose="02040503050406030204" pitchFamily="18" charset="0"/>
                        <a:cs typeface="Arial" charset="0"/>
                      </a:rPr>
                      <m:t>33</m:t>
                    </m:r>
                    <m:r>
                      <m:rPr>
                        <m:sty m:val="p"/>
                      </m:rPr>
                      <a:rPr lang="el-GR" sz="2000" b="0" i="1" smtClean="0">
                        <a:ea typeface="Cambria Math" panose="02040503050406030204" pitchFamily="18" charset="0"/>
                        <a:cs typeface="Arial" charset="0"/>
                      </a:rPr>
                      <m:t>Ω</m:t>
                    </m:r>
                    <m:r>
                      <a:rPr lang="en-US" sz="2000" b="0" i="1" smtClean="0">
                        <a:ea typeface="Cambria Math" panose="02040503050406030204" pitchFamily="18" charset="0"/>
                        <a:cs typeface="Arial" charset="0"/>
                      </a:rPr>
                      <m:t>, </m:t>
                    </m:r>
                    <m:sSub>
                      <m:sSubPr>
                        <m:ctrlPr>
                          <a:rPr lang="en-US" sz="2000" i="1" smtClean="0">
                            <a:cs typeface="Arial" charset="0"/>
                          </a:rPr>
                        </m:ctrlPr>
                      </m:sSubPr>
                      <m:e>
                        <m:r>
                          <a:rPr lang="en-US" sz="2000" b="0" i="1" smtClean="0">
                            <a:cs typeface="Arial" charset="0"/>
                          </a:rPr>
                          <m:t>𝑟</m:t>
                        </m:r>
                      </m:e>
                      <m:sub>
                        <m:r>
                          <a:rPr lang="en-US" sz="2000" b="0" i="1" smtClean="0">
                            <a:cs typeface="Arial" charset="0"/>
                          </a:rPr>
                          <m:t>𝑏</m:t>
                        </m:r>
                      </m:sub>
                    </m:sSub>
                    <m:r>
                      <a:rPr lang="en-US" sz="2000" b="0" i="1" smtClean="0">
                        <a:ea typeface="Cambria Math" panose="02040503050406030204" pitchFamily="18" charset="0"/>
                        <a:cs typeface="Arial" charset="0"/>
                      </a:rPr>
                      <m:t>≈5</m:t>
                    </m:r>
                    <m:r>
                      <a:rPr lang="en-US" sz="2000" b="0" i="1" smtClean="0">
                        <a:cs typeface="Arial" charset="0"/>
                      </a:rPr>
                      <m:t>𝑘</m:t>
                    </m:r>
                    <m:r>
                      <m:rPr>
                        <m:sty m:val="p"/>
                      </m:rPr>
                      <a:rPr lang="el-GR" sz="2000" b="0" i="1" smtClean="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smtClean="0">
                            <a:cs typeface="Arial" charset="0"/>
                          </a:rPr>
                        </m:ctrlPr>
                      </m:sSubPr>
                      <m:e>
                        <m:r>
                          <a:rPr lang="en-US" sz="2000" b="0" i="1" smtClean="0">
                            <a:cs typeface="Arial" charset="0"/>
                          </a:rPr>
                          <m:t>𝑖</m:t>
                        </m:r>
                      </m:e>
                      <m:sub>
                        <m:r>
                          <a:rPr lang="en-US" sz="2000" b="0" i="1" smtClean="0">
                            <a:cs typeface="Arial" charset="0"/>
                          </a:rPr>
                          <m:t>𝑏</m:t>
                        </m:r>
                      </m:sub>
                    </m:sSub>
                    <m:r>
                      <a:rPr lang="en-US" sz="2000" b="0" i="1" smtClean="0">
                        <a:cs typeface="Arial" charset="0"/>
                      </a:rPr>
                      <m:t>=</m:t>
                    </m:r>
                    <m:f>
                      <m:fPr>
                        <m:ctrlPr>
                          <a:rPr lang="en-US" sz="2000" b="0" i="1" smtClean="0">
                            <a:cs typeface="Arial" charset="0"/>
                          </a:rPr>
                        </m:ctrlPr>
                      </m:fPr>
                      <m:num>
                        <m:r>
                          <a:rPr lang="en-US" sz="2000" b="0" i="1" smtClean="0">
                            <a:cs typeface="Arial" charset="0"/>
                          </a:rPr>
                          <m:t>2.16−1.54</m:t>
                        </m:r>
                      </m:num>
                      <m:den>
                        <m:r>
                          <a:rPr lang="en-US" sz="2000" b="0" i="1" smtClean="0">
                            <a:cs typeface="Arial" charset="0"/>
                          </a:rPr>
                          <m:t>11500</m:t>
                        </m:r>
                      </m:den>
                    </m:f>
                    <m:r>
                      <a:rPr lang="en-US" sz="2000" b="0" i="0" smtClean="0">
                        <a:cs typeface="Arial" charset="0"/>
                      </a:rPr>
                      <m:t>=53</m:t>
                    </m:r>
                    <m:r>
                      <m:rPr>
                        <m:sty m:val="p"/>
                      </m:rPr>
                      <a:rPr lang="el-GR" sz="2000" b="0" i="1" smtClean="0">
                        <a:ea typeface="Cambria Math" panose="02040503050406030204" pitchFamily="18" charset="0"/>
                        <a:cs typeface="Arial" charset="0"/>
                      </a:rPr>
                      <m:t>μ</m:t>
                    </m:r>
                    <m:r>
                      <a:rPr lang="en-US" sz="2000" b="0" i="1" smtClean="0">
                        <a:ea typeface="Cambria Math" panose="02040503050406030204" pitchFamily="18" charset="0"/>
                        <a:cs typeface="Arial" charset="0"/>
                      </a:rPr>
                      <m:t>𝐴</m:t>
                    </m:r>
                  </m:oMath>
                </a14:m>
                <a:r>
                  <a:rPr lang="en-US" sz="2000" dirty="0">
                    <a:ea typeface="Arial" charset="0"/>
                    <a:cs typeface="Arial" charset="0"/>
                  </a:rPr>
                  <a:t>, which is close.  </a:t>
                </a:r>
              </a:p>
              <a:p>
                <a:pPr lvl="1"/>
                <a:endParaRPr lang="en-US" sz="2000" dirty="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cs typeface="Arial" charset="0"/>
                          </a:rPr>
                        </m:ctrlPr>
                      </m:sSubPr>
                      <m:e>
                        <m:r>
                          <a:rPr lang="en-US" sz="2000" i="1">
                            <a:cs typeface="Arial" charset="0"/>
                          </a:rPr>
                          <m:t>𝑅</m:t>
                        </m:r>
                      </m:e>
                      <m:sub>
                        <m:r>
                          <a:rPr lang="en-US" sz="2000" i="1">
                            <a:cs typeface="Arial" charset="0"/>
                          </a:rPr>
                          <m:t>1</m:t>
                        </m:r>
                      </m:sub>
                    </m:sSub>
                    <m:r>
                      <a:rPr lang="en-US" sz="2000" i="1">
                        <a:cs typeface="Arial" charset="0"/>
                      </a:rPr>
                      <m:t>=</m:t>
                    </m:r>
                    <m:r>
                      <a:rPr lang="en-US" sz="2000" b="0" i="1" smtClean="0">
                        <a:cs typeface="Arial" charset="0"/>
                      </a:rPr>
                      <m:t>22</m:t>
                    </m:r>
                    <m:r>
                      <a:rPr lang="en-US" sz="2000" i="1">
                        <a:cs typeface="Arial" charset="0"/>
                      </a:rPr>
                      <m:t>𝑘</m:t>
                    </m:r>
                    <m:r>
                      <m:rPr>
                        <m:sty m:val="p"/>
                      </m:rPr>
                      <a:rPr lang="el-GR" sz="2000" i="1">
                        <a:ea typeface="Cambria Math" panose="02040503050406030204" pitchFamily="18" charset="0"/>
                        <a:cs typeface="Arial" charset="0"/>
                      </a:rPr>
                      <m:t>Ω</m:t>
                    </m:r>
                    <m:r>
                      <a:rPr lang="en-US" sz="2000" i="1">
                        <a:cs typeface="Arial" charset="0"/>
                      </a:rPr>
                      <m:t>, </m:t>
                    </m:r>
                    <m:sSub>
                      <m:sSubPr>
                        <m:ctrlPr>
                          <a:rPr lang="en-US" sz="2000" i="1">
                            <a:cs typeface="Arial" charset="0"/>
                          </a:rPr>
                        </m:ctrlPr>
                      </m:sSubPr>
                      <m:e>
                        <m:r>
                          <a:rPr lang="en-US" sz="2000" i="1">
                            <a:cs typeface="Arial" charset="0"/>
                          </a:rPr>
                          <m:t>𝑅</m:t>
                        </m:r>
                      </m:e>
                      <m:sub>
                        <m:r>
                          <a:rPr lang="en-US" sz="2000" i="1">
                            <a:cs typeface="Arial" charset="0"/>
                          </a:rPr>
                          <m:t>2</m:t>
                        </m:r>
                      </m:sub>
                    </m:sSub>
                    <m:r>
                      <a:rPr lang="en-US" sz="2000" i="1">
                        <a:cs typeface="Arial" charset="0"/>
                      </a:rPr>
                      <m:t>=</m:t>
                    </m:r>
                    <m:r>
                      <a:rPr lang="en-US" sz="2000" b="0" i="1" smtClean="0">
                        <a:cs typeface="Arial" charset="0"/>
                      </a:rPr>
                      <m:t>8</m:t>
                    </m:r>
                    <m:r>
                      <a:rPr lang="en-US" sz="2000" i="1">
                        <a:cs typeface="Arial" charset="0"/>
                      </a:rPr>
                      <m:t>𝑘</m:t>
                    </m:r>
                    <m:r>
                      <m:rPr>
                        <m:sty m:val="p"/>
                      </m:rPr>
                      <a:rPr lang="el-GR" sz="2000" i="1">
                        <a:ea typeface="Cambria Math" panose="02040503050406030204" pitchFamily="18" charset="0"/>
                        <a:cs typeface="Arial" charset="0"/>
                      </a:rPr>
                      <m:t>Ω</m:t>
                    </m:r>
                    <m:r>
                      <a:rPr lang="en-US" sz="2000" i="1">
                        <a:cs typeface="Arial" charset="0"/>
                      </a:rPr>
                      <m:t>,</m:t>
                    </m:r>
                  </m:oMath>
                </a14:m>
                <a:r>
                  <a:rPr lang="en-US" sz="2000" dirty="0">
                    <a:cs typeface="Arial" charset="0"/>
                  </a:rPr>
                  <a:t> </a:t>
                </a:r>
                <a14:m>
                  <m:oMath xmlns:m="http://schemas.openxmlformats.org/officeDocument/2006/math">
                    <m:sSub>
                      <m:sSubPr>
                        <m:ctrlPr>
                          <a:rPr lang="en-US" sz="2000" i="1">
                            <a:cs typeface="Arial" charset="0"/>
                          </a:rPr>
                        </m:ctrlPr>
                      </m:sSubPr>
                      <m:e>
                        <m:r>
                          <a:rPr lang="en-US" sz="2000" i="1">
                            <a:cs typeface="Arial" charset="0"/>
                          </a:rPr>
                          <m:t>𝑉</m:t>
                        </m:r>
                      </m:e>
                      <m:sub>
                        <m:r>
                          <a:rPr lang="en-US" sz="2000" i="1">
                            <a:cs typeface="Arial" charset="0"/>
                          </a:rPr>
                          <m:t>𝑡h𝑏</m:t>
                        </m:r>
                      </m:sub>
                    </m:sSub>
                    <m:r>
                      <a:rPr lang="en-US" sz="2000" i="1">
                        <a:cs typeface="Arial" charset="0"/>
                      </a:rPr>
                      <m:t>=</m:t>
                    </m:r>
                    <m:r>
                      <a:rPr lang="en-US" sz="2000" b="0" i="1" smtClean="0">
                        <a:cs typeface="Arial" charset="0"/>
                      </a:rPr>
                      <m:t>2.4</m:t>
                    </m:r>
                    <m:r>
                      <a:rPr lang="en-US" sz="2000" i="1">
                        <a:cs typeface="Arial" charset="0"/>
                      </a:rPr>
                      <m:t>𝑉</m:t>
                    </m:r>
                  </m:oMath>
                </a14:m>
                <a:r>
                  <a:rPr lang="en-US" sz="2000" dirty="0">
                    <a:ea typeface="Arial" charset="0"/>
                    <a:cs typeface="Arial" charset="0"/>
                  </a:rPr>
                  <a:t>, </a:t>
                </a:r>
                <a14:m>
                  <m:oMath xmlns:m="http://schemas.openxmlformats.org/officeDocument/2006/math">
                    <m:sSub>
                      <m:sSubPr>
                        <m:ctrlPr>
                          <a:rPr lang="en-US" sz="2000" i="1">
                            <a:cs typeface="Arial" charset="0"/>
                          </a:rPr>
                        </m:ctrlPr>
                      </m:sSubPr>
                      <m:e>
                        <m:r>
                          <a:rPr lang="en-US" sz="2000" i="1">
                            <a:cs typeface="Arial" charset="0"/>
                          </a:rPr>
                          <m:t>𝑅</m:t>
                        </m:r>
                      </m:e>
                      <m:sub>
                        <m:r>
                          <a:rPr lang="en-US" sz="2000" i="1">
                            <a:cs typeface="Arial" charset="0"/>
                          </a:rPr>
                          <m:t>𝑡h</m:t>
                        </m:r>
                      </m:sub>
                    </m:sSub>
                    <m:r>
                      <a:rPr lang="en-US" sz="2000" i="1">
                        <a:cs typeface="Arial" charset="0"/>
                      </a:rPr>
                      <m:t>=</m:t>
                    </m:r>
                    <m:r>
                      <a:rPr lang="en-US" sz="2000" b="0" i="1" smtClean="0">
                        <a:cs typeface="Arial" charset="0"/>
                      </a:rPr>
                      <m:t>5.9</m:t>
                    </m:r>
                    <m:r>
                      <a:rPr lang="en-US" sz="2000" i="1">
                        <a:cs typeface="Arial" charset="0"/>
                      </a:rPr>
                      <m:t>𝑘</m:t>
                    </m:r>
                    <m:r>
                      <m:rPr>
                        <m:sty m:val="p"/>
                      </m:rPr>
                      <a:rPr lang="el-GR" sz="2000" i="1">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a:cs typeface="Arial" charset="0"/>
                          </a:rPr>
                        </m:ctrlPr>
                      </m:sSubPr>
                      <m:e>
                        <m:r>
                          <a:rPr lang="en-US" sz="2000" i="1">
                            <a:cs typeface="Arial" charset="0"/>
                          </a:rPr>
                          <m:t>𝑟</m:t>
                        </m:r>
                      </m:e>
                      <m:sub>
                        <m:r>
                          <a:rPr lang="en-US" sz="2000" i="1">
                            <a:cs typeface="Arial" charset="0"/>
                          </a:rPr>
                          <m:t>𝑒</m:t>
                        </m:r>
                      </m:sub>
                    </m:sSub>
                    <m:r>
                      <a:rPr lang="en-US" sz="2000" i="1">
                        <a:ea typeface="Cambria Math" panose="02040503050406030204" pitchFamily="18" charset="0"/>
                        <a:cs typeface="Arial" charset="0"/>
                      </a:rPr>
                      <m:t>≈33</m:t>
                    </m:r>
                    <m:r>
                      <m:rPr>
                        <m:sty m:val="p"/>
                      </m:rPr>
                      <a:rPr lang="el-GR" sz="2000" i="1">
                        <a:ea typeface="Cambria Math" panose="02040503050406030204" pitchFamily="18" charset="0"/>
                        <a:cs typeface="Arial" charset="0"/>
                      </a:rPr>
                      <m:t>Ω</m:t>
                    </m:r>
                    <m:r>
                      <a:rPr lang="en-US" sz="2000" i="1">
                        <a:ea typeface="Cambria Math" panose="02040503050406030204" pitchFamily="18" charset="0"/>
                        <a:cs typeface="Arial" charset="0"/>
                      </a:rPr>
                      <m:t>, </m:t>
                    </m:r>
                    <m:sSub>
                      <m:sSubPr>
                        <m:ctrlPr>
                          <a:rPr lang="en-US" sz="2000" i="1">
                            <a:cs typeface="Arial" charset="0"/>
                          </a:rPr>
                        </m:ctrlPr>
                      </m:sSubPr>
                      <m:e>
                        <m:r>
                          <a:rPr lang="en-US" sz="2000" i="1">
                            <a:cs typeface="Arial" charset="0"/>
                          </a:rPr>
                          <m:t>𝑟</m:t>
                        </m:r>
                      </m:e>
                      <m:sub>
                        <m:r>
                          <a:rPr lang="en-US" sz="2000" i="1">
                            <a:cs typeface="Arial" charset="0"/>
                          </a:rPr>
                          <m:t>𝑏</m:t>
                        </m:r>
                      </m:sub>
                    </m:sSub>
                    <m:r>
                      <a:rPr lang="en-US" sz="2000" i="1">
                        <a:ea typeface="Cambria Math" panose="02040503050406030204" pitchFamily="18" charset="0"/>
                        <a:cs typeface="Arial" charset="0"/>
                      </a:rPr>
                      <m:t>≈5</m:t>
                    </m:r>
                    <m:r>
                      <a:rPr lang="en-US" sz="2000" i="1">
                        <a:cs typeface="Arial" charset="0"/>
                      </a:rPr>
                      <m:t>𝑘</m:t>
                    </m:r>
                    <m:r>
                      <m:rPr>
                        <m:sty m:val="p"/>
                      </m:rPr>
                      <a:rPr lang="el-GR" sz="2000" i="1">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cs typeface="Arial" charset="0"/>
                          </a:rPr>
                        </m:ctrlPr>
                      </m:sSubPr>
                      <m:e>
                        <m:r>
                          <a:rPr lang="en-US" sz="2000" i="1">
                            <a:cs typeface="Arial" charset="0"/>
                          </a:rPr>
                          <m:t>𝑖</m:t>
                        </m:r>
                      </m:e>
                      <m:sub>
                        <m:r>
                          <a:rPr lang="en-US" sz="2000" i="1">
                            <a:cs typeface="Arial" charset="0"/>
                          </a:rPr>
                          <m:t>𝑏</m:t>
                        </m:r>
                      </m:sub>
                    </m:sSub>
                    <m:r>
                      <a:rPr lang="en-US" sz="2000" i="1">
                        <a:cs typeface="Arial" charset="0"/>
                      </a:rPr>
                      <m:t>=</m:t>
                    </m:r>
                    <m:f>
                      <m:fPr>
                        <m:ctrlPr>
                          <a:rPr lang="en-US" sz="2000" i="1">
                            <a:cs typeface="Arial" charset="0"/>
                          </a:rPr>
                        </m:ctrlPr>
                      </m:fPr>
                      <m:num>
                        <m:r>
                          <a:rPr lang="en-US" sz="2000" b="0" i="1" smtClean="0">
                            <a:cs typeface="Arial" charset="0"/>
                          </a:rPr>
                          <m:t>2.4</m:t>
                        </m:r>
                        <m:r>
                          <a:rPr lang="en-US" sz="2000" i="1">
                            <a:cs typeface="Arial" charset="0"/>
                          </a:rPr>
                          <m:t>−</m:t>
                        </m:r>
                        <m:r>
                          <a:rPr lang="en-US" sz="2000" b="0" i="1" smtClean="0">
                            <a:cs typeface="Arial" charset="0"/>
                          </a:rPr>
                          <m:t>1.7</m:t>
                        </m:r>
                      </m:num>
                      <m:den>
                        <m:r>
                          <a:rPr lang="en-US" sz="2000" i="1">
                            <a:cs typeface="Arial" charset="0"/>
                          </a:rPr>
                          <m:t>1</m:t>
                        </m:r>
                        <m:r>
                          <a:rPr lang="en-US" sz="2000" b="0" i="1" smtClean="0">
                            <a:cs typeface="Arial" charset="0"/>
                          </a:rPr>
                          <m:t>09</m:t>
                        </m:r>
                        <m:r>
                          <a:rPr lang="en-US" sz="2000" i="1">
                            <a:cs typeface="Arial" charset="0"/>
                          </a:rPr>
                          <m:t>00</m:t>
                        </m:r>
                      </m:den>
                    </m:f>
                    <m:r>
                      <a:rPr lang="en-US" sz="2000">
                        <a:cs typeface="Arial" charset="0"/>
                      </a:rPr>
                      <m:t>=</m:t>
                    </m:r>
                    <m:r>
                      <a:rPr lang="en-US" sz="2000" b="0" i="1" smtClean="0">
                        <a:cs typeface="Arial" charset="0"/>
                      </a:rPr>
                      <m:t>64</m:t>
                    </m:r>
                    <m:r>
                      <m:rPr>
                        <m:sty m:val="p"/>
                      </m:rPr>
                      <a:rPr lang="el-GR" sz="2000" i="1">
                        <a:ea typeface="Cambria Math" panose="02040503050406030204" pitchFamily="18" charset="0"/>
                        <a:cs typeface="Arial" charset="0"/>
                      </a:rPr>
                      <m:t>μ</m:t>
                    </m:r>
                    <m:r>
                      <a:rPr lang="en-US" sz="2000" i="1">
                        <a:ea typeface="Cambria Math" panose="02040503050406030204" pitchFamily="18" charset="0"/>
                        <a:cs typeface="Arial" charset="0"/>
                      </a:rPr>
                      <m:t>𝐴</m:t>
                    </m:r>
                  </m:oMath>
                </a14:m>
                <a:r>
                  <a:rPr lang="en-US" sz="2000" dirty="0">
                    <a:ea typeface="Arial" charset="0"/>
                    <a:cs typeface="Arial" charset="0"/>
                  </a:rPr>
                  <a:t>, which is also close, but a little high.  </a:t>
                </a:r>
              </a:p>
              <a:p>
                <a:pPr marL="457200" lvl="1" indent="0">
                  <a:buNone/>
                </a:pPr>
                <a:endParaRPr lang="en-US" sz="2000" dirty="0">
                  <a:ea typeface="Arial" charset="0"/>
                  <a:cs typeface="Arial" charset="0"/>
                </a:endParaRPr>
              </a:p>
              <a:p>
                <a:r>
                  <a:rPr lang="en-US" sz="2000" dirty="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629133" y="1522615"/>
                <a:ext cx="8332487" cy="5035683"/>
              </a:xfrm>
              <a:blipFill>
                <a:blip r:embed="rId3"/>
                <a:stretch>
                  <a:fillRect l="-609"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ea typeface="Arial" charset="0"/>
                    <a:cs typeface="Arial" charset="0"/>
                  </a:rPr>
                  <a:t>Here’s how to design a common emitter amplifier.  We use a 2n3904 transistor with 𝛽=150.  This circuit will work!  Build it.</a:t>
                </a:r>
              </a:p>
              <a:p>
                <a:pPr marL="0" indent="0" algn="l">
                  <a:buNone/>
                </a:pPr>
                <a:endParaRPr lang="en-US" sz="2000" dirty="0">
                  <a:ea typeface="Arial" charset="0"/>
                  <a:cs typeface="Arial" charset="0"/>
                </a:endParaRPr>
              </a:p>
              <a:p>
                <a:pPr marL="914400" lvl="1" indent="-457200">
                  <a:buFont typeface="+mj-lt"/>
                  <a:buAutoNum type="arabicPeriod"/>
                </a:pPr>
                <a:r>
                  <a:rPr lang="en-US" sz="1800" dirty="0">
                    <a:ea typeface="Arial" charset="0"/>
                    <a:cs typeface="Arial" charset="0"/>
                  </a:rPr>
                  <a:t>Pick the supply voltage V</a:t>
                </a:r>
                <a:r>
                  <a:rPr lang="en-US" sz="1800" baseline="-25000" dirty="0">
                    <a:ea typeface="Arial" charset="0"/>
                    <a:cs typeface="Arial" charset="0"/>
                  </a:rPr>
                  <a:t>cc</a:t>
                </a:r>
                <a:r>
                  <a:rPr lang="en-US" sz="1800" dirty="0">
                    <a:ea typeface="Arial" charset="0"/>
                    <a:cs typeface="Arial" charset="0"/>
                  </a:rPr>
                  <a:t>=12V.</a:t>
                </a:r>
              </a:p>
              <a:p>
                <a:pPr marL="914400" lvl="1" indent="-457200">
                  <a:buFont typeface="+mj-lt"/>
                  <a:buAutoNum type="arabicPeriod"/>
                </a:pPr>
                <a:r>
                  <a:rPr lang="en-US" sz="1800" dirty="0">
                    <a:ea typeface="Arial" charset="0"/>
                    <a:cs typeface="Arial" charset="0"/>
                  </a:rPr>
                  <a:t>Choose a gain (amplification factor), A = 5.</a:t>
                </a:r>
              </a:p>
              <a:p>
                <a:pPr marL="914400" lvl="1" indent="-457200">
                  <a:buFont typeface="+mj-lt"/>
                  <a:buAutoNum type="arabicPeriod"/>
                </a:pPr>
                <a:r>
                  <a:rPr lang="en-US" sz="1800" dirty="0">
                    <a:ea typeface="Arial" charset="0"/>
                    <a:cs typeface="Arial" charset="0"/>
                  </a:rPr>
                  <a:t>Choose the “Q point” of the conducting transistor (4mA) and </a:t>
                </a:r>
                <a14:m>
                  <m:oMath xmlns:m="http://schemas.openxmlformats.org/officeDocument/2006/math">
                    <m:sSub>
                      <m:sSubPr>
                        <m:ctrlPr>
                          <a:rPr lang="en-US" sz="1800" i="1" smtClean="0">
                            <a:cs typeface="Arial" charset="0"/>
                          </a:rPr>
                        </m:ctrlPr>
                      </m:sSubPr>
                      <m:e>
                        <m:r>
                          <a:rPr lang="en-US" sz="1800" b="0" i="1" smtClean="0">
                            <a:cs typeface="Arial" charset="0"/>
                          </a:rPr>
                          <m:t>𝑉</m:t>
                        </m:r>
                      </m:e>
                      <m:sub>
                        <m:r>
                          <a:rPr lang="en-US" sz="1800" b="0" i="1" smtClean="0">
                            <a:cs typeface="Arial" charset="0"/>
                          </a:rPr>
                          <m:t>𝑐𝑒</m:t>
                        </m:r>
                        <m:r>
                          <a:rPr lang="en-US" sz="1800" b="0" i="1" smtClean="0">
                            <a:cs typeface="Arial" charset="0"/>
                          </a:rPr>
                          <m:t>,</m:t>
                        </m:r>
                        <m:r>
                          <a:rPr lang="en-US" sz="1800" b="0" i="1" smtClean="0">
                            <a:cs typeface="Arial" charset="0"/>
                          </a:rPr>
                          <m:t>𝑞</m:t>
                        </m:r>
                      </m:sub>
                    </m:sSub>
                    <m:r>
                      <a:rPr lang="en-US" sz="1800" b="0" i="1" smtClean="0">
                        <a:cs typeface="Arial" charset="0"/>
                      </a:rPr>
                      <m:t>=5</m:t>
                    </m:r>
                    <m:r>
                      <a:rPr lang="en-US" sz="1800" b="0" i="1" smtClean="0">
                        <a:cs typeface="Arial" charset="0"/>
                      </a:rPr>
                      <m:t>𝑣</m:t>
                    </m:r>
                    <m:r>
                      <a:rPr lang="en-US" sz="1800" b="0" i="1" smtClean="0">
                        <a:cs typeface="Arial" charset="0"/>
                      </a:rPr>
                      <m:t>.</m:t>
                    </m:r>
                  </m:oMath>
                </a14:m>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C</a:t>
                </a:r>
                <a:r>
                  <a:rPr lang="en-US" sz="1800" dirty="0">
                    <a:ea typeface="Arial" charset="0"/>
                    <a:cs typeface="Arial" charset="0"/>
                  </a:rPr>
                  <a:t>) +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with </a:t>
                </a:r>
                <a:r>
                  <a:rPr lang="en-US" sz="1800" dirty="0" err="1">
                    <a:ea typeface="Arial" charset="0"/>
                    <a:cs typeface="Arial" charset="0"/>
                  </a:rPr>
                  <a:t>i</a:t>
                </a:r>
                <a:r>
                  <a:rPr lang="en-US" sz="1800" baseline="-25000" dirty="0" err="1">
                    <a:ea typeface="Arial" charset="0"/>
                    <a:cs typeface="Arial" charset="0"/>
                  </a:rPr>
                  <a:t>c</a:t>
                </a:r>
                <a:r>
                  <a:rPr lang="en-US" sz="1800" dirty="0">
                    <a:ea typeface="Arial" charset="0"/>
                    <a:cs typeface="Arial" charset="0"/>
                  </a:rPr>
                  <a:t>=4mA.  We get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 (V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)/(4mA) =1.75 k𝝮.</a:t>
                </a:r>
              </a:p>
              <a:p>
                <a:pPr marL="914400" lvl="1" indent="-457200">
                  <a:buFont typeface="+mj-lt"/>
                  <a:buAutoNum type="arabicPeriod"/>
                </a:pPr>
                <a:r>
                  <a:rPr lang="en-US" sz="1800" dirty="0">
                    <a:ea typeface="Arial" charset="0"/>
                    <a:cs typeface="Arial" charset="0"/>
                  </a:rPr>
                  <a:t>Since A = 5 and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 5 R</a:t>
                </a:r>
                <a:r>
                  <a:rPr lang="en-US" sz="1800" baseline="-25000" dirty="0">
                    <a:ea typeface="Arial" charset="0"/>
                    <a:cs typeface="Arial" charset="0"/>
                  </a:rPr>
                  <a:t>E</a:t>
                </a:r>
                <a:r>
                  <a:rPr lang="en-US" sz="1800" dirty="0">
                    <a:ea typeface="Arial" charset="0"/>
                    <a:cs typeface="Arial" charset="0"/>
                  </a:rPr>
                  <a:t> so R</a:t>
                </a:r>
                <a:r>
                  <a:rPr lang="en-US" sz="1800" baseline="-25000" dirty="0">
                    <a:ea typeface="Arial" charset="0"/>
                    <a:cs typeface="Arial" charset="0"/>
                  </a:rPr>
                  <a:t>E</a:t>
                </a:r>
                <a:r>
                  <a:rPr lang="en-US" sz="1800" dirty="0">
                    <a:ea typeface="Arial" charset="0"/>
                    <a:cs typeface="Arial" charset="0"/>
                  </a:rPr>
                  <a:t> ∼ 270 𝝮 (this is a standard resistor value) and R</a:t>
                </a:r>
                <a:r>
                  <a:rPr lang="en-US" sz="1800" baseline="-25000" dirty="0">
                    <a:ea typeface="Arial" charset="0"/>
                    <a:cs typeface="Arial" charset="0"/>
                  </a:rPr>
                  <a:t>C</a:t>
                </a:r>
                <a:r>
                  <a:rPr lang="en-US" sz="1800" dirty="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9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334209" y="1615238"/>
                <a:ext cx="7454733" cy="4445243"/>
              </a:xfrm>
            </p:spPr>
            <p:txBody>
              <a:bodyPr>
                <a:noAutofit/>
              </a:bodyPr>
              <a:lstStyle/>
              <a:p>
                <a:pPr marL="457200" indent="-457200" algn="l">
                  <a:buFont typeface="+mj-lt"/>
                  <a:buAutoNum type="arabicPeriod" startAt="6"/>
                </a:pPr>
                <a:r>
                  <a:rPr lang="en-US" sz="1800" dirty="0">
                    <a:ea typeface="Arial" charset="0"/>
                    <a:cs typeface="Arial" charset="0"/>
                  </a:rPr>
                  <a:t>i</a:t>
                </a:r>
                <a:r>
                  <a:rPr lang="en-US" sz="1800" baseline="-25000" dirty="0">
                    <a:ea typeface="Arial" charset="0"/>
                    <a:cs typeface="Arial" charset="0"/>
                  </a:rPr>
                  <a:t>b</a:t>
                </a:r>
                <a:r>
                  <a:rPr lang="en-US" sz="1800" dirty="0">
                    <a:ea typeface="Arial" charset="0"/>
                    <a:cs typeface="Arial" charset="0"/>
                  </a:rPr>
                  <a:t> = 4mA/𝛽 = 27 𝝁A.</a:t>
                </a:r>
              </a:p>
              <a:p>
                <a:pPr marL="457200" indent="-457200" algn="l">
                  <a:buFont typeface="+mj-lt"/>
                  <a:buAutoNum type="arabicPeriod" startAt="6"/>
                </a:pPr>
                <a:r>
                  <a:rPr lang="en-US" sz="1800" dirty="0">
                    <a:ea typeface="Arial" charset="0"/>
                    <a:cs typeface="Arial" charset="0"/>
                  </a:rPr>
                  <a:t>Since </a:t>
                </a:r>
                <a:r>
                  <a:rPr lang="en-US" sz="1800" dirty="0" err="1">
                    <a:ea typeface="Arial" charset="0"/>
                    <a:cs typeface="Arial" charset="0"/>
                  </a:rPr>
                  <a:t>V</a:t>
                </a:r>
                <a:r>
                  <a:rPr lang="en-US" sz="1800" baseline="-25000" dirty="0" err="1">
                    <a:ea typeface="Arial" charset="0"/>
                    <a:cs typeface="Arial" charset="0"/>
                  </a:rPr>
                  <a:t>be</a:t>
                </a:r>
                <a:r>
                  <a:rPr lang="en-US" sz="1800" dirty="0">
                    <a:ea typeface="Arial" charset="0"/>
                    <a:cs typeface="Arial" charset="0"/>
                  </a:rPr>
                  <a:t> must be greater than .7V throughout the input signal range, we want the voltage across R</a:t>
                </a:r>
                <a:r>
                  <a:rPr lang="en-US" sz="1800" baseline="-25000" dirty="0">
                    <a:ea typeface="Arial" charset="0"/>
                    <a:cs typeface="Arial" charset="0"/>
                  </a:rPr>
                  <a:t>2 </a:t>
                </a:r>
                <a:r>
                  <a:rPr lang="en-US" sz="1800" dirty="0">
                    <a:ea typeface="Arial" charset="0"/>
                    <a:cs typeface="Arial" charset="0"/>
                  </a:rPr>
                  <a:t>to satisfy </a:t>
                </a:r>
                <a:r>
                  <a:rPr lang="en-US" sz="1800" dirty="0" err="1">
                    <a:ea typeface="Arial" charset="0"/>
                    <a:cs typeface="Arial" charset="0"/>
                  </a:rPr>
                  <a:t>V</a:t>
                </a:r>
                <a:r>
                  <a:rPr lang="en-US" sz="1800" baseline="-25000" dirty="0" err="1">
                    <a:ea typeface="Arial" charset="0"/>
                    <a:cs typeface="Arial" charset="0"/>
                  </a:rPr>
                  <a:t>be</a:t>
                </a:r>
                <a:r>
                  <a:rPr lang="en-US" sz="1800" baseline="-25000" dirty="0">
                    <a:ea typeface="Arial" charset="0"/>
                    <a:cs typeface="Arial" charset="0"/>
                  </a:rPr>
                  <a:t>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E</a:t>
                </a:r>
                <a:r>
                  <a:rPr lang="en-US" sz="1800" dirty="0">
                    <a:ea typeface="Arial" charset="0"/>
                    <a:cs typeface="Arial" charset="0"/>
                  </a:rPr>
                  <a:t> = 1.8V.</a:t>
                </a:r>
              </a:p>
              <a:p>
                <a:pPr marL="457200" indent="-457200">
                  <a:buFont typeface="+mj-lt"/>
                  <a:buAutoNum type="arabicPeriod" startAt="6"/>
                </a:pPr>
                <a:r>
                  <a:rPr lang="en-US" sz="1800" dirty="0">
                    <a:ea typeface="Arial" charset="0"/>
                    <a:cs typeface="Arial" charset="0"/>
                  </a:rPr>
                  <a:t>Rule of thumb is current through R</a:t>
                </a:r>
                <a:r>
                  <a:rPr lang="en-US" sz="1800" baseline="-25000" dirty="0">
                    <a:ea typeface="Arial" charset="0"/>
                    <a:cs typeface="Arial" charset="0"/>
                  </a:rPr>
                  <a:t>1</a:t>
                </a:r>
                <a:r>
                  <a:rPr lang="en-US" sz="1800" dirty="0">
                    <a:ea typeface="Arial" charset="0"/>
                    <a:cs typeface="Arial" charset="0"/>
                  </a:rPr>
                  <a:t> and </a:t>
                </a:r>
                <a14:m>
                  <m:oMath xmlns:m="http://schemas.openxmlformats.org/officeDocument/2006/math">
                    <m:sSub>
                      <m:sSubPr>
                        <m:ctrlPr>
                          <a:rPr lang="en-US" sz="1800" i="1" smtClean="0">
                            <a:cs typeface="Arial" charset="0"/>
                          </a:rPr>
                        </m:ctrlPr>
                      </m:sSubPr>
                      <m:e>
                        <m:r>
                          <a:rPr lang="en-US" sz="1800" b="0" i="1" smtClean="0">
                            <a:cs typeface="Arial" charset="0"/>
                          </a:rPr>
                          <m:t>𝑅</m:t>
                        </m:r>
                      </m:e>
                      <m:sub>
                        <m:r>
                          <a:rPr lang="en-US" sz="1800" b="0" i="1" smtClean="0">
                            <a:cs typeface="Arial" charset="0"/>
                          </a:rPr>
                          <m:t>2</m:t>
                        </m:r>
                      </m:sub>
                    </m:sSub>
                  </m:oMath>
                </a14:m>
                <a:r>
                  <a:rPr lang="en-US" sz="1800" dirty="0">
                    <a:ea typeface="Arial" charset="0"/>
                    <a:cs typeface="Arial" charset="0"/>
                  </a:rPr>
                  <a:t> is </a:t>
                </a:r>
                <a14:m>
                  <m:oMath xmlns:m="http://schemas.openxmlformats.org/officeDocument/2006/math">
                    <m:r>
                      <a:rPr lang="en-US" sz="1800" b="0" i="1" smtClean="0">
                        <a:ea typeface="Arial" charset="0"/>
                        <a:cs typeface="Arial" charset="0"/>
                      </a:rPr>
                      <m:t>10</m:t>
                    </m:r>
                    <m:sSub>
                      <m:sSubPr>
                        <m:ctrlPr>
                          <a:rPr lang="en-US" sz="1800" b="0" i="1" smtClean="0">
                            <a:cs typeface="Arial" charset="0"/>
                          </a:rPr>
                        </m:ctrlPr>
                      </m:sSubPr>
                      <m:e>
                        <m:r>
                          <a:rPr lang="en-US" sz="1800" b="0" i="1" smtClean="0">
                            <a:cs typeface="Arial" charset="0"/>
                          </a:rPr>
                          <m:t>𝑖</m:t>
                        </m:r>
                      </m:e>
                      <m:sub>
                        <m:r>
                          <a:rPr lang="en-US" sz="1800" b="0" i="1" smtClean="0">
                            <a:cs typeface="Arial" charset="0"/>
                          </a:rPr>
                          <m:t>𝑏</m:t>
                        </m:r>
                      </m:sub>
                    </m:sSub>
                  </m:oMath>
                </a14:m>
                <a:r>
                  <a:rPr lang="en-US" sz="1800" dirty="0">
                    <a:ea typeface="Arial" charset="0"/>
                    <a:cs typeface="Arial" charset="0"/>
                  </a:rPr>
                  <a:t>.  We insert a voltage divider consisting of R</a:t>
                </a:r>
                <a:r>
                  <a:rPr lang="en-US" sz="1800" baseline="-25000" dirty="0">
                    <a:ea typeface="Arial" charset="0"/>
                    <a:cs typeface="Arial" charset="0"/>
                  </a:rPr>
                  <a:t>1</a:t>
                </a:r>
                <a:r>
                  <a:rPr lang="en-US" sz="1800" dirty="0">
                    <a:ea typeface="Arial" charset="0"/>
                    <a:cs typeface="Arial" charset="0"/>
                  </a:rPr>
                  <a:t> and R</a:t>
                </a:r>
                <a:r>
                  <a:rPr lang="en-US" sz="1800" baseline="-25000" dirty="0">
                    <a:ea typeface="Arial" charset="0"/>
                    <a:cs typeface="Arial" charset="0"/>
                  </a:rPr>
                  <a:t>2, </a:t>
                </a:r>
                <a:r>
                  <a:rPr lang="en-US" sz="1800" dirty="0">
                    <a:ea typeface="Arial" charset="0"/>
                    <a:cs typeface="Arial" charset="0"/>
                  </a:rPr>
                  <a:t>so that R</a:t>
                </a:r>
                <a:r>
                  <a:rPr lang="en-US" sz="1800" baseline="-25000" dirty="0">
                    <a:ea typeface="Arial" charset="0"/>
                    <a:cs typeface="Arial" charset="0"/>
                  </a:rPr>
                  <a:t>1</a:t>
                </a:r>
                <a:r>
                  <a:rPr lang="en-US" sz="1800" dirty="0">
                    <a:ea typeface="Arial" charset="0"/>
                    <a:cs typeface="Arial" charset="0"/>
                  </a:rPr>
                  <a:t>= (12-1.8)/270 𝝁A ∼ 39 k𝝮. </a:t>
                </a:r>
                <a14:m>
                  <m:oMath xmlns:m="http://schemas.openxmlformats.org/officeDocument/2006/math">
                    <m:sSub>
                      <m:sSubPr>
                        <m:ctrlPr>
                          <a:rPr lang="en-US" sz="1800" i="1" smtClean="0">
                            <a:cs typeface="Arial" charset="0"/>
                          </a:rPr>
                        </m:ctrlPr>
                      </m:sSubPr>
                      <m:e>
                        <m:r>
                          <a:rPr lang="en-US" sz="1800" b="0" i="1" smtClean="0">
                            <a:cs typeface="Arial" charset="0"/>
                          </a:rPr>
                          <m:t>𝑅</m:t>
                        </m:r>
                      </m:e>
                      <m:sub>
                        <m:r>
                          <a:rPr lang="en-US" sz="1800" b="0" i="1" smtClean="0">
                            <a:cs typeface="Arial" charset="0"/>
                          </a:rPr>
                          <m:t>2</m:t>
                        </m:r>
                      </m:sub>
                    </m:sSub>
                    <m:r>
                      <a:rPr lang="en-US" sz="1800" b="0" i="1" smtClean="0">
                        <a:cs typeface="Arial" charset="0"/>
                      </a:rPr>
                      <m:t>=6.7</m:t>
                    </m:r>
                    <m:r>
                      <a:rPr lang="en-US" sz="1800" b="0" i="1" smtClean="0">
                        <a:cs typeface="Arial" charset="0"/>
                      </a:rPr>
                      <m:t>𝑘</m:t>
                    </m:r>
                    <m:r>
                      <m:rPr>
                        <m:sty m:val="p"/>
                      </m:rPr>
                      <a:rPr lang="el-GR" sz="1800" b="0" i="1" smtClean="0">
                        <a:ea typeface="Cambria Math" panose="02040503050406030204" pitchFamily="18" charset="0"/>
                        <a:cs typeface="Arial" charset="0"/>
                      </a:rPr>
                      <m:t>Ω</m:t>
                    </m:r>
                  </m:oMath>
                </a14:m>
                <a:endParaRPr lang="en-US" sz="1800" dirty="0">
                  <a:ea typeface="Arial" charset="0"/>
                  <a:cs typeface="Arial" charset="0"/>
                </a:endParaRPr>
              </a:p>
              <a:p>
                <a:pPr marL="457200" indent="-457200" algn="l">
                  <a:buFont typeface="+mj-lt"/>
                  <a:buAutoNum type="arabicPeriod" startAt="6"/>
                </a:pPr>
                <a:r>
                  <a:rPr lang="en-US" sz="1800" dirty="0">
                    <a:ea typeface="Arial" charset="0"/>
                    <a:cs typeface="Arial" charset="0"/>
                  </a:rPr>
                  <a:t>C</a:t>
                </a:r>
                <a:r>
                  <a:rPr lang="en-US" sz="1800" baseline="-25000" dirty="0">
                    <a:ea typeface="Arial" charset="0"/>
                    <a:cs typeface="Arial" charset="0"/>
                  </a:rPr>
                  <a:t>o</a:t>
                </a:r>
                <a:r>
                  <a:rPr lang="en-US" sz="1800" dirty="0">
                    <a:ea typeface="Arial" charset="0"/>
                    <a:cs typeface="Arial" charset="0"/>
                  </a:rPr>
                  <a:t> and C</a:t>
                </a:r>
                <a:r>
                  <a:rPr lang="en-US" sz="1800" baseline="-25000" dirty="0">
                    <a:ea typeface="Arial" charset="0"/>
                    <a:cs typeface="Arial" charset="0"/>
                  </a:rPr>
                  <a:t>i</a:t>
                </a:r>
                <a:r>
                  <a:rPr lang="en-US" sz="1800" dirty="0">
                    <a:ea typeface="Arial" charset="0"/>
                    <a:cs typeface="Arial" charset="0"/>
                  </a:rPr>
                  <a:t> are picked to offer small resistance to the frequency range we’re interested in and C</a:t>
                </a:r>
                <a:r>
                  <a:rPr lang="en-US" sz="1800" baseline="-25000" dirty="0">
                    <a:ea typeface="Arial" charset="0"/>
                    <a:cs typeface="Arial" charset="0"/>
                  </a:rPr>
                  <a:t>o</a:t>
                </a:r>
                <a:r>
                  <a:rPr lang="en-US" sz="1800" dirty="0">
                    <a:ea typeface="Arial" charset="0"/>
                    <a:cs typeface="Arial" charset="0"/>
                  </a:rPr>
                  <a:t> = C</a:t>
                </a:r>
                <a:r>
                  <a:rPr lang="en-US" sz="1800" baseline="-25000" dirty="0">
                    <a:ea typeface="Arial" charset="0"/>
                    <a:cs typeface="Arial" charset="0"/>
                  </a:rPr>
                  <a:t>i</a:t>
                </a:r>
                <a:r>
                  <a:rPr lang="en-US" sz="1800" dirty="0">
                    <a:ea typeface="Arial" charset="0"/>
                    <a:cs typeface="Arial" charset="0"/>
                  </a:rPr>
                  <a:t> = 5 𝝁F. </a:t>
                </a:r>
              </a:p>
              <a:p>
                <a:pPr algn="l"/>
                <a:r>
                  <a:rPr lang="en-US" sz="1800" dirty="0">
                    <a:ea typeface="Arial" charset="0"/>
                    <a:cs typeface="Arial" charset="0"/>
                  </a:rPr>
                  <a:t>I haven’t explained why we want R</a:t>
                </a:r>
                <a:r>
                  <a:rPr lang="en-US" sz="1800" baseline="-25000" dirty="0">
                    <a:ea typeface="Arial" charset="0"/>
                    <a:cs typeface="Arial" charset="0"/>
                  </a:rPr>
                  <a:t>E</a:t>
                </a:r>
                <a:r>
                  <a:rPr lang="en-US" sz="1800" dirty="0">
                    <a:ea typeface="Arial" charset="0"/>
                    <a:cs typeface="Arial" charset="0"/>
                  </a:rPr>
                  <a:t> but it provides thermal stability for the transistor over the range we care about.  The fact that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 </a:t>
                </a:r>
                <a:r>
                  <a:rPr lang="en-US" sz="18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334209" y="1615238"/>
                <a:ext cx="7454733" cy="4445243"/>
              </a:xfrm>
              <a:blipFill>
                <a:blip r:embed="rId3"/>
                <a:stretch>
                  <a:fillRect l="-680" t="-1425" r="-6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974272" y="1365677"/>
                <a:ext cx="7989594" cy="4666739"/>
              </a:xfrm>
            </p:spPr>
            <p:txBody>
              <a:bodyPr>
                <a:noAutofit/>
              </a:bodyPr>
              <a:lstStyle/>
              <a:p>
                <a:r>
                  <a:rPr lang="en-US" sz="2000" dirty="0">
                    <a:latin typeface="Calibri" panose="020F0502020204030204" pitchFamily="34" charset="0"/>
                    <a:ea typeface="Arial" charset="0"/>
                    <a:cs typeface="Calibri" panose="020F0502020204030204" pitchFamily="34" charset="0"/>
                  </a:rPr>
                  <a:t>Add C</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and C</a:t>
                </a:r>
                <a:r>
                  <a:rPr lang="en-US" sz="2000" baseline="-25000" dirty="0">
                    <a:latin typeface="Calibri" panose="020F0502020204030204" pitchFamily="34" charset="0"/>
                    <a:ea typeface="Arial" charset="0"/>
                    <a:cs typeface="Calibri" panose="020F0502020204030204" pitchFamily="34" charset="0"/>
                  </a:rPr>
                  <a:t>o</a:t>
                </a:r>
                <a:r>
                  <a:rPr lang="en-US" sz="2000" dirty="0">
                    <a:latin typeface="Calibri" panose="020F0502020204030204" pitchFamily="34" charset="0"/>
                    <a:ea typeface="Arial" charset="0"/>
                    <a:cs typeface="Calibri" panose="020F0502020204030204" pitchFamily="34"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Calibri" panose="020F0502020204030204" pitchFamily="34" charset="0"/>
                    <a:ea typeface="Arial" charset="0"/>
                    <a:cs typeface="Calibri" panose="020F0502020204030204" pitchFamily="34" charset="0"/>
                  </a:rPr>
                  <a:t> </a:t>
                </a:r>
              </a:p>
              <a:p>
                <a:pPr marL="457200" lvl="1" indent="0">
                  <a:buNone/>
                </a:pPr>
                <a:endParaRPr lang="en-US" sz="2200" dirty="0">
                  <a:latin typeface="Calibri" panose="020F0502020204030204" pitchFamily="34" charset="0"/>
                  <a:ea typeface="Arial" charset="0"/>
                  <a:cs typeface="Calibri" panose="020F0502020204030204" pitchFamily="34" charset="0"/>
                </a:endParaRP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Calibri" panose="020F0502020204030204" pitchFamily="34" charset="0"/>
                    <a:ea typeface="Arial" charset="0"/>
                    <a:cs typeface="Calibri" panose="020F0502020204030204" pitchFamily="34" charset="0"/>
                  </a:rPr>
                  <a:t>, 10kHz.</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Calibri" panose="020F0502020204030204" pitchFamily="34" charset="0"/>
                    <a:ea typeface="Arial" charset="0"/>
                    <a:cs typeface="Calibri" panose="020F0502020204030204" pitchFamily="34"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Calibri" panose="020F0502020204030204" pitchFamily="34" charset="0"/>
                    <a:ea typeface="Arial" charset="0"/>
                    <a:cs typeface="Calibri" panose="020F0502020204030204" pitchFamily="34"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Calibri" panose="020F0502020204030204" pitchFamily="34" charset="0"/>
                    <a:ea typeface="Arial" charset="0"/>
                    <a:cs typeface="Calibri" panose="020F0502020204030204" pitchFamily="34"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974272" y="1365677"/>
                <a:ext cx="7989594" cy="4666739"/>
              </a:xfrm>
              <a:blipFill>
                <a:blip r:embed="rId3"/>
                <a:stretch>
                  <a:fillRect l="-792"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233852"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48481"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03236"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145294" y="1621248"/>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145294" y="1621248"/>
                <a:ext cx="7940363" cy="4580519"/>
              </a:xfrm>
              <a:blipFill>
                <a:blip r:embed="rId3"/>
                <a:stretch>
                  <a:fillRect l="-639" t="-2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4" name="Group 3">
            <a:extLst>
              <a:ext uri="{FF2B5EF4-FFF2-40B4-BE49-F238E27FC236}">
                <a16:creationId xmlns:a16="http://schemas.microsoft.com/office/drawing/2014/main" id="{7B1BE9CF-7486-674A-8184-49CE33A9351A}"/>
              </a:ext>
            </a:extLst>
          </p:cNvPr>
          <p:cNvGrpSpPr/>
          <p:nvPr/>
        </p:nvGrpSpPr>
        <p:grpSpPr>
          <a:xfrm>
            <a:off x="199492" y="2290071"/>
            <a:ext cx="3557971" cy="3391180"/>
            <a:chOff x="199492" y="2290071"/>
            <a:chExt cx="3557971" cy="3391180"/>
          </a:xfrm>
        </p:grpSpPr>
        <p:sp>
          <p:nvSpPr>
            <p:cNvPr id="94" name="TextBox 93">
              <a:extLst>
                <a:ext uri="{FF2B5EF4-FFF2-40B4-BE49-F238E27FC236}">
                  <a16:creationId xmlns:a16="http://schemas.microsoft.com/office/drawing/2014/main" id="{B18A0DE3-6490-8943-8BF2-9C500D124847}"/>
                </a:ext>
              </a:extLst>
            </p:cNvPr>
            <p:cNvSpPr txBox="1"/>
            <p:nvPr/>
          </p:nvSpPr>
          <p:spPr>
            <a:xfrm>
              <a:off x="760256" y="5311919"/>
              <a:ext cx="2002471" cy="369332"/>
            </a:xfrm>
            <a:prstGeom prst="rect">
              <a:avLst/>
            </a:prstGeom>
            <a:noFill/>
          </p:spPr>
          <p:txBody>
            <a:bodyPr wrap="none" rtlCol="0">
              <a:spAutoFit/>
            </a:bodyPr>
            <a:lstStyle/>
            <a:p>
              <a:r>
                <a:rPr lang="en-US" dirty="0"/>
                <a:t>Common base amp</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195840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45719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06679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43847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82567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45815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82636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01224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69665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77826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084020"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548624"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33673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41668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19949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452663"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541220"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76338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84465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16843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68795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69860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76149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19175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29960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52699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34434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34865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01228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77872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13890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07668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71835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11530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53AAAC03-60E3-934E-917B-AE07BDC138F5}"/>
                </a:ext>
              </a:extLst>
            </p:cNvPr>
            <p:cNvSpPr/>
            <p:nvPr/>
          </p:nvSpPr>
          <p:spPr>
            <a:xfrm>
              <a:off x="2107001" y="484501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50C0C974-2950-F84E-B929-0DC067CF4B50}"/>
                </a:ext>
              </a:extLst>
            </p:cNvPr>
            <p:cNvSpPr/>
            <p:nvPr/>
          </p:nvSpPr>
          <p:spPr>
            <a:xfrm>
              <a:off x="1166892" y="3339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Oval 156">
              <a:extLst>
                <a:ext uri="{FF2B5EF4-FFF2-40B4-BE49-F238E27FC236}">
                  <a16:creationId xmlns:a16="http://schemas.microsoft.com/office/drawing/2014/main" id="{2ED5E74E-B993-AC43-992A-C687971D2C83}"/>
                </a:ext>
              </a:extLst>
            </p:cNvPr>
            <p:cNvSpPr/>
            <p:nvPr/>
          </p:nvSpPr>
          <p:spPr>
            <a:xfrm>
              <a:off x="1714712" y="334376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8" name="Oval 157">
              <a:extLst>
                <a:ext uri="{FF2B5EF4-FFF2-40B4-BE49-F238E27FC236}">
                  <a16:creationId xmlns:a16="http://schemas.microsoft.com/office/drawing/2014/main" id="{D958CD27-921E-F540-A84D-D776E6A3432E}"/>
                </a:ext>
              </a:extLst>
            </p:cNvPr>
            <p:cNvSpPr/>
            <p:nvPr/>
          </p:nvSpPr>
          <p:spPr>
            <a:xfrm>
              <a:off x="2732090" y="33355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02278" y="1458384"/>
                <a:ext cx="1162000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r>
                          <a:rPr lang="en-US" sz="2000" b="0" i="1" smtClean="0">
                            <a:latin typeface="Cambria Math" panose="02040503050406030204" pitchFamily="18" charset="0"/>
                            <a:cs typeface="Arial" charset="0"/>
                          </a:rPr>
                          <m:t> </m:t>
                        </m:r>
                      </m:sub>
                    </m:sSub>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(1−</m:t>
                        </m:r>
                        <m:f>
                          <m:fPr>
                            <m:ctrlPr>
                              <a:rPr lang="en-US" sz="2000" i="1">
                                <a:latin typeface="Cambria Math" panose="02040503050406030204" pitchFamily="18" charset="0"/>
                                <a:ea typeface="Cambria Math" panose="02040503050406030204" pitchFamily="18" charset="0"/>
                                <a:cs typeface="Arial" charset="0"/>
                              </a:rPr>
                            </m:ctrlPr>
                          </m:fPr>
                          <m:num>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𝑔𝑠</m:t>
                                </m:r>
                              </m:sub>
                            </m:sSub>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𝑑𝑠𝑠</m:t>
                        </m:r>
                      </m:sub>
                    </m:sSub>
                  </m:oMath>
                </a14:m>
                <a:r>
                  <a:rPr lang="en-US" sz="2000" dirty="0">
                    <a:latin typeface="Calibri" panose="020F0502020204030204" pitchFamily="34" charset="0"/>
                    <a:ea typeface="Arial" charset="0"/>
                    <a:cs typeface="Calibri" panose="020F0502020204030204" pitchFamily="34" charset="0"/>
                  </a:rPr>
                  <a:t> is drain to source current when gate is at 0.</a:t>
                </a: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Calibri" panose="020F0502020204030204" pitchFamily="34" charset="0"/>
                  <a:ea typeface="Arial" charset="0"/>
                  <a:cs typeface="Calibri" panose="020F0502020204030204" pitchFamily="34" charset="0"/>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02278" y="1458384"/>
                <a:ext cx="11620004" cy="4070025"/>
              </a:xfrm>
              <a:prstGeom prst="rect">
                <a:avLst/>
              </a:prstGeom>
              <a:blipFill>
                <a:blip r:embed="rId3"/>
                <a:stretch>
                  <a:fillRect l="-437"/>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8327480" y="3350882"/>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drain (follower)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45108" y="1624897"/>
                <a:ext cx="8861031"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1</m:t>
                        </m:r>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den>
                    </m:f>
                    <m:r>
                      <a:rPr lang="en-US" sz="1800" b="0" i="1" smtClean="0">
                        <a:latin typeface="Cambria Math" panose="02040503050406030204" pitchFamily="18" charset="0"/>
                        <a:ea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𝑔</m:t>
                            </m:r>
                          </m:e>
                          <m:sub>
                            <m:r>
                              <a:rPr lang="en-US" sz="1800" i="1">
                                <a:latin typeface="Cambria Math" panose="02040503050406030204" pitchFamily="18" charset="0"/>
                                <a:cs typeface="Arial" charset="0"/>
                              </a:rPr>
                              <m:t>𝑚</m:t>
                            </m:r>
                          </m:sub>
                        </m:sSub>
                      </m:den>
                    </m:f>
                  </m:oMath>
                </a14:m>
                <a:r>
                  <a:rPr lang="en-US" sz="1800" dirty="0">
                    <a:latin typeface="Arial" charset="0"/>
                    <a:cs typeface="Arial" charset="0"/>
                  </a:rPr>
                  <a:t> (if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m:t>
                    </m:r>
                  </m:oMath>
                </a14:m>
                <a:endParaRPr lang="en-US" sz="1800" dirty="0">
                  <a:latin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45108" y="1624897"/>
                <a:ext cx="8861031" cy="3888357"/>
              </a:xfrm>
              <a:blipFill>
                <a:blip r:embed="rId3"/>
                <a:stretch>
                  <a:fillRect l="-430" t="-6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6" name="Group 5">
            <a:extLst>
              <a:ext uri="{FF2B5EF4-FFF2-40B4-BE49-F238E27FC236}">
                <a16:creationId xmlns:a16="http://schemas.microsoft.com/office/drawing/2014/main" id="{55441D20-35EA-6943-B684-DD73EABDD5F5}"/>
              </a:ext>
            </a:extLst>
          </p:cNvPr>
          <p:cNvGrpSpPr/>
          <p:nvPr/>
        </p:nvGrpSpPr>
        <p:grpSpPr>
          <a:xfrm>
            <a:off x="9441594" y="2121839"/>
            <a:ext cx="2464244" cy="2945808"/>
            <a:chOff x="471817" y="1664639"/>
            <a:chExt cx="2464244"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364652" y="2833868"/>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1913469" y="220739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1914787" y="4330749"/>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273957" y="284851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031826" y="347299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037162" y="2866296"/>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1818168" y="2113079"/>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1907476" y="365123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883179" y="2894230"/>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196960" y="3171397"/>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306109" y="3983014"/>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307408" y="330350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205139" y="3059277"/>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1803016" y="2846340"/>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471817" y="3171397"/>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537694" y="3330603"/>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2413402" y="2989523"/>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52327" y="3384975"/>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487674" y="236554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218732" y="384340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251356" y="34840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893539" y="272083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002826" y="349189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1818168" y="166463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nvGrpSpPr>
            <p:cNvPr id="60" name="Group 13">
              <a:extLst>
                <a:ext uri="{FF2B5EF4-FFF2-40B4-BE49-F238E27FC236}">
                  <a16:creationId xmlns:a16="http://schemas.microsoft.com/office/drawing/2014/main" id="{30A5BD1E-2AD4-CA4F-92DF-E30DF8FD6E5D}"/>
                </a:ext>
              </a:extLst>
            </p:cNvPr>
            <p:cNvGrpSpPr>
              <a:grpSpLocks noChangeAspect="1"/>
            </p:cNvGrpSpPr>
            <p:nvPr/>
          </p:nvGrpSpPr>
          <p:grpSpPr bwMode="auto">
            <a:xfrm>
              <a:off x="1807934" y="3337950"/>
              <a:ext cx="245263" cy="174811"/>
              <a:chOff x="1344" y="2016"/>
              <a:chExt cx="336" cy="240"/>
            </a:xfrm>
          </p:grpSpPr>
          <p:sp>
            <p:nvSpPr>
              <p:cNvPr id="62" name="Oval 14">
                <a:extLst>
                  <a:ext uri="{FF2B5EF4-FFF2-40B4-BE49-F238E27FC236}">
                    <a16:creationId xmlns:a16="http://schemas.microsoft.com/office/drawing/2014/main" id="{68192DC8-E133-294C-B369-838BE04978F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Rectangle 15">
                <a:extLst>
                  <a:ext uri="{FF2B5EF4-FFF2-40B4-BE49-F238E27FC236}">
                    <a16:creationId xmlns:a16="http://schemas.microsoft.com/office/drawing/2014/main" id="{EDCBD6D0-497B-8547-B364-E03DC69A99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Tree>
    <p:extLst>
      <p:ext uri="{BB962C8B-B14F-4D97-AF65-F5344CB8AC3E}">
        <p14:creationId xmlns:p14="http://schemas.microsoft.com/office/powerpoint/2010/main" val="3981746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4" y="147275"/>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source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24108" y="1647736"/>
                <a:ext cx="8914564" cy="4827884"/>
              </a:xfrm>
            </p:spPr>
            <p:txBody>
              <a:bodyPr>
                <a:noAutofit/>
              </a:bodyPr>
              <a:lstStyle/>
              <a:p>
                <a:pPr>
                  <a:spcBef>
                    <a:spcPts val="400"/>
                  </a:spcBef>
                </a:pPr>
                <a14:m>
                  <m:oMath xmlns:m="http://schemas.openxmlformats.org/officeDocument/2006/math">
                    <m:sSub>
                      <m:sSubPr>
                        <m:ctrlPr>
                          <a:rPr lang="en-US" sz="2000" i="1" smtClean="0">
                            <a:cs typeface="Arial" charset="0"/>
                          </a:rPr>
                        </m:ctrlPr>
                      </m:sSubPr>
                      <m:e>
                        <m:r>
                          <a:rPr lang="en-US" sz="2000" i="1">
                            <a:cs typeface="Arial" charset="0"/>
                          </a:rPr>
                          <m:t>𝐴</m:t>
                        </m:r>
                      </m:e>
                      <m:sub>
                        <m:r>
                          <a:rPr lang="en-US" sz="2000" i="1">
                            <a:cs typeface="Arial" charset="0"/>
                          </a:rPr>
                          <m:t>𝑉</m:t>
                        </m:r>
                      </m:sub>
                    </m:sSub>
                    <m:r>
                      <a:rPr lang="en-US" sz="2000" i="1">
                        <a:cs typeface="Arial" charset="0"/>
                      </a:rPr>
                      <m:t>=</m:t>
                    </m:r>
                    <m:r>
                      <a:rPr lang="en-US" sz="2000" b="0" i="1" smtClean="0">
                        <a:cs typeface="Arial" charset="0"/>
                      </a:rPr>
                      <m:t>−</m:t>
                    </m:r>
                    <m:f>
                      <m:fPr>
                        <m:ctrlPr>
                          <a:rPr lang="en-US" sz="2000" i="1" smtClean="0">
                            <a:cs typeface="Arial" charset="0"/>
                          </a:rPr>
                        </m:ctrlPr>
                      </m:fPr>
                      <m:num>
                        <m:sSub>
                          <m:sSubPr>
                            <m:ctrlPr>
                              <a:rPr lang="en-US" sz="2000" i="1" smtClean="0">
                                <a:cs typeface="Arial" charset="0"/>
                              </a:rPr>
                            </m:ctrlPr>
                          </m:sSubPr>
                          <m:e>
                            <m:r>
                              <a:rPr lang="en-US" sz="2000" b="0" i="1" smtClean="0">
                                <a:cs typeface="Arial" charset="0"/>
                              </a:rPr>
                              <m:t>𝑔</m:t>
                            </m:r>
                          </m:e>
                          <m:sub>
                            <m:r>
                              <a:rPr lang="en-US" sz="2000" b="0" i="1" smtClean="0">
                                <a:cs typeface="Arial" charset="0"/>
                              </a:rPr>
                              <m:t>𝑚</m:t>
                            </m:r>
                          </m:sub>
                        </m:sSub>
                        <m:sSub>
                          <m:sSubPr>
                            <m:ctrlPr>
                              <a:rPr lang="en-US" sz="2000" i="1" smtClean="0">
                                <a:cs typeface="Arial" charset="0"/>
                              </a:rPr>
                            </m:ctrlPr>
                          </m:sSubPr>
                          <m:e>
                            <m:r>
                              <a:rPr lang="en-US" sz="2000" b="0" i="1" smtClean="0">
                                <a:cs typeface="Arial" charset="0"/>
                              </a:rPr>
                              <m:t>𝑅</m:t>
                            </m:r>
                          </m:e>
                          <m:sub>
                            <m:r>
                              <a:rPr lang="en-US" sz="2000" b="0" i="1" smtClean="0">
                                <a:cs typeface="Arial" charset="0"/>
                              </a:rPr>
                              <m:t>𝐷</m:t>
                            </m:r>
                          </m:sub>
                        </m:sSub>
                      </m:num>
                      <m:den>
                        <m:r>
                          <a:rPr lang="en-US" sz="2000" b="0" i="1" smtClean="0">
                            <a:cs typeface="Arial" charset="0"/>
                          </a:rPr>
                          <m:t>1+</m:t>
                        </m:r>
                        <m:sSub>
                          <m:sSubPr>
                            <m:ctrlPr>
                              <a:rPr lang="en-US" sz="2000" b="0" i="1" smtClean="0">
                                <a:cs typeface="Arial" charset="0"/>
                              </a:rPr>
                            </m:ctrlPr>
                          </m:sSubPr>
                          <m:e>
                            <m:r>
                              <a:rPr lang="en-US" sz="2000" b="0" i="1" smtClean="0">
                                <a:cs typeface="Arial" charset="0"/>
                              </a:rPr>
                              <m:t>𝑔</m:t>
                            </m:r>
                          </m:e>
                          <m:sub>
                            <m:r>
                              <a:rPr lang="en-US" sz="2000" b="0" i="1" smtClean="0">
                                <a:cs typeface="Arial" charset="0"/>
                              </a:rPr>
                              <m:t>𝑚</m:t>
                            </m:r>
                          </m:sub>
                        </m:sSub>
                        <m:sSub>
                          <m:sSubPr>
                            <m:ctrlPr>
                              <a:rPr lang="en-US" sz="2000" b="0" i="1" smtClean="0">
                                <a:cs typeface="Arial" charset="0"/>
                              </a:rPr>
                            </m:ctrlPr>
                          </m:sSubPr>
                          <m:e>
                            <m:r>
                              <a:rPr lang="en-US" sz="2000" b="0" i="1" smtClean="0">
                                <a:cs typeface="Arial" charset="0"/>
                              </a:rPr>
                              <m:t>𝑅</m:t>
                            </m:r>
                          </m:e>
                          <m:sub>
                            <m:r>
                              <a:rPr lang="en-US" sz="2000" b="0" i="1" smtClean="0">
                                <a:cs typeface="Arial" charset="0"/>
                              </a:rPr>
                              <m:t>𝑆</m:t>
                            </m:r>
                          </m:sub>
                        </m:sSub>
                      </m:den>
                    </m:f>
                    <m:r>
                      <a:rPr lang="en-US" sz="2000" b="0" i="1" smtClean="0">
                        <a:cs typeface="Arial" charset="0"/>
                      </a:rPr>
                      <m:t>=</m:t>
                    </m:r>
                    <m:r>
                      <a:rPr lang="en-US" sz="2000" i="1">
                        <a:cs typeface="Arial" charset="0"/>
                      </a:rPr>
                      <m:t>−</m:t>
                    </m:r>
                    <m:f>
                      <m:fPr>
                        <m:ctrlPr>
                          <a:rPr lang="en-US" sz="2000" i="1">
                            <a:cs typeface="Arial" charset="0"/>
                          </a:rPr>
                        </m:ctrlPr>
                      </m:fPr>
                      <m:num>
                        <m:sSub>
                          <m:sSubPr>
                            <m:ctrlPr>
                              <a:rPr lang="en-US" sz="2000" i="1">
                                <a:cs typeface="Arial" charset="0"/>
                              </a:rPr>
                            </m:ctrlPr>
                          </m:sSubPr>
                          <m:e>
                            <m:r>
                              <a:rPr lang="en-US" sz="2000" i="1">
                                <a:cs typeface="Arial" charset="0"/>
                              </a:rPr>
                              <m:t>𝑅</m:t>
                            </m:r>
                          </m:e>
                          <m:sub>
                            <m:r>
                              <a:rPr lang="en-US" sz="2000" i="1">
                                <a:cs typeface="Arial" charset="0"/>
                              </a:rPr>
                              <m:t>𝐷</m:t>
                            </m:r>
                          </m:sub>
                        </m:sSub>
                      </m:num>
                      <m:den>
                        <m:sSub>
                          <m:sSubPr>
                            <m:ctrlPr>
                              <a:rPr lang="en-US" sz="2000" i="1">
                                <a:cs typeface="Arial" charset="0"/>
                              </a:rPr>
                            </m:ctrlPr>
                          </m:sSubPr>
                          <m:e>
                            <m:r>
                              <a:rPr lang="en-US" sz="2000" i="1">
                                <a:cs typeface="Arial" charset="0"/>
                              </a:rPr>
                              <m:t>𝑅</m:t>
                            </m:r>
                          </m:e>
                          <m:sub>
                            <m:r>
                              <a:rPr lang="en-US" sz="2000" i="1">
                                <a:cs typeface="Arial" charset="0"/>
                              </a:rPr>
                              <m:t>𝐿</m:t>
                            </m:r>
                          </m:sub>
                        </m:sSub>
                      </m:den>
                    </m:f>
                  </m:oMath>
                </a14:m>
                <a:r>
                  <a:rPr lang="en-US" sz="2000" dirty="0">
                    <a:ea typeface="Arial" charset="0"/>
                    <a:cs typeface="Arial" charset="0"/>
                  </a:rPr>
                  <a:t>, </a:t>
                </a:r>
                <a14:m>
                  <m:oMath xmlns:m="http://schemas.openxmlformats.org/officeDocument/2006/math">
                    <m:sSub>
                      <m:sSubPr>
                        <m:ctrlPr>
                          <a:rPr lang="en-US" sz="2000" i="1" smtClean="0">
                            <a:cs typeface="Arial" charset="0"/>
                          </a:rPr>
                        </m:ctrlPr>
                      </m:sSubPr>
                      <m:e>
                        <m:r>
                          <a:rPr lang="en-US" sz="2000" b="0" i="1" smtClean="0">
                            <a:cs typeface="Arial" charset="0"/>
                          </a:rPr>
                          <m:t>𝑍</m:t>
                        </m:r>
                      </m:e>
                      <m:sub>
                        <m:r>
                          <a:rPr lang="en-US" sz="2000" b="0" i="1" smtClean="0">
                            <a:cs typeface="Arial" charset="0"/>
                          </a:rPr>
                          <m:t>𝑖𝑛</m:t>
                        </m:r>
                      </m:sub>
                    </m:sSub>
                    <m:r>
                      <a:rPr lang="en-US" sz="2000" b="0" i="1" smtClean="0">
                        <a:cs typeface="Arial" charset="0"/>
                      </a:rPr>
                      <m:t>=</m:t>
                    </m:r>
                    <m:sSub>
                      <m:sSubPr>
                        <m:ctrlPr>
                          <a:rPr lang="en-US" sz="2000" b="0" i="1" smtClean="0">
                            <a:cs typeface="Arial" charset="0"/>
                          </a:rPr>
                        </m:ctrlPr>
                      </m:sSubPr>
                      <m:e>
                        <m:r>
                          <a:rPr lang="en-US" sz="2000" b="0" i="1" smtClean="0">
                            <a:cs typeface="Arial" charset="0"/>
                          </a:rPr>
                          <m:t>𝑅</m:t>
                        </m:r>
                      </m:e>
                      <m:sub>
                        <m:r>
                          <a:rPr lang="en-US" sz="2000" b="0" i="1" smtClean="0">
                            <a:cs typeface="Arial" charset="0"/>
                          </a:rPr>
                          <m:t>𝐺</m:t>
                        </m:r>
                      </m:sub>
                    </m:sSub>
                  </m:oMath>
                </a14:m>
                <a:r>
                  <a:rPr lang="en-US" sz="2000" dirty="0">
                    <a:ea typeface="Arial" charset="0"/>
                    <a:cs typeface="Arial" charset="0"/>
                  </a:rPr>
                  <a:t>, </a:t>
                </a:r>
                <a14:m>
                  <m:oMath xmlns:m="http://schemas.openxmlformats.org/officeDocument/2006/math">
                    <m:sSub>
                      <m:sSubPr>
                        <m:ctrlPr>
                          <a:rPr lang="en-US" sz="2000" i="1" smtClean="0">
                            <a:cs typeface="Arial" charset="0"/>
                          </a:rPr>
                        </m:ctrlPr>
                      </m:sSubPr>
                      <m:e>
                        <m:r>
                          <a:rPr lang="en-US" sz="2000" b="0" i="1" smtClean="0">
                            <a:cs typeface="Arial" charset="0"/>
                          </a:rPr>
                          <m:t>𝑍</m:t>
                        </m:r>
                      </m:e>
                      <m:sub>
                        <m:r>
                          <a:rPr lang="en-US" sz="2000" b="0" i="1" smtClean="0">
                            <a:cs typeface="Arial" charset="0"/>
                          </a:rPr>
                          <m:t>𝑜𝑢𝑡</m:t>
                        </m:r>
                      </m:sub>
                    </m:sSub>
                    <m:r>
                      <a:rPr lang="en-US" sz="2000" i="1">
                        <a:ea typeface="Cambria Math" panose="02040503050406030204" pitchFamily="18" charset="0"/>
                        <a:cs typeface="Arial" charset="0"/>
                      </a:rPr>
                      <m:t>≈</m:t>
                    </m:r>
                    <m:sSub>
                      <m:sSubPr>
                        <m:ctrlPr>
                          <a:rPr lang="en-US" sz="2000" i="1" smtClean="0">
                            <a:ea typeface="Cambria Math" panose="02040503050406030204" pitchFamily="18" charset="0"/>
                            <a:cs typeface="Arial" charset="0"/>
                          </a:rPr>
                        </m:ctrlPr>
                      </m:sSubPr>
                      <m:e>
                        <m:r>
                          <a:rPr lang="en-US" sz="2000" b="0" i="1" smtClean="0">
                            <a:ea typeface="Cambria Math" panose="02040503050406030204" pitchFamily="18" charset="0"/>
                            <a:cs typeface="Arial" charset="0"/>
                          </a:rPr>
                          <m:t>𝑅</m:t>
                        </m:r>
                      </m:e>
                      <m:sub>
                        <m:r>
                          <a:rPr lang="en-US" sz="2000" b="0" i="1" smtClean="0">
                            <a:ea typeface="Cambria Math" panose="02040503050406030204" pitchFamily="18" charset="0"/>
                            <a:cs typeface="Arial" charset="0"/>
                          </a:rPr>
                          <m:t>𝐷</m:t>
                        </m:r>
                      </m:sub>
                    </m:sSub>
                  </m:oMath>
                </a14:m>
                <a:endParaRPr lang="en-US" sz="2000" dirty="0">
                  <a:ea typeface="Arial" charset="0"/>
                  <a:cs typeface="Arial" charset="0"/>
                </a:endParaRPr>
              </a:p>
              <a:p>
                <a:pPr>
                  <a:spcBef>
                    <a:spcPts val="400"/>
                  </a:spcBef>
                </a:pPr>
                <a14:m>
                  <m:oMath xmlns:m="http://schemas.openxmlformats.org/officeDocument/2006/math">
                    <m:sSub>
                      <m:sSubPr>
                        <m:ctrlPr>
                          <a:rPr lang="en-US" sz="2000" i="1">
                            <a:cs typeface="Arial" charset="0"/>
                          </a:rPr>
                        </m:ctrlPr>
                      </m:sSubPr>
                      <m:e>
                        <m:r>
                          <a:rPr lang="en-US" sz="2000" i="1">
                            <a:cs typeface="Arial" charset="0"/>
                          </a:rPr>
                          <m:t>𝑅</m:t>
                        </m:r>
                      </m:e>
                      <m:sub>
                        <m:r>
                          <a:rPr lang="en-US" sz="2000" i="1">
                            <a:cs typeface="Arial" charset="0"/>
                          </a:rPr>
                          <m:t>𝑆</m:t>
                        </m:r>
                      </m:sub>
                    </m:sSub>
                    <m:r>
                      <a:rPr lang="en-US" sz="2000" i="1">
                        <a:cs typeface="Arial" charset="0"/>
                      </a:rPr>
                      <m:t>=</m:t>
                    </m:r>
                    <m:f>
                      <m:fPr>
                        <m:ctrlPr>
                          <a:rPr lang="en-US" sz="2000" i="1">
                            <a:cs typeface="Arial" charset="0"/>
                          </a:rPr>
                        </m:ctrlPr>
                      </m:fPr>
                      <m:num>
                        <m:r>
                          <a:rPr lang="en-US" sz="2000" i="1">
                            <a:cs typeface="Arial" charset="0"/>
                          </a:rPr>
                          <m:t>−</m:t>
                        </m:r>
                        <m:sSub>
                          <m:sSubPr>
                            <m:ctrlPr>
                              <a:rPr lang="en-US" sz="2000" i="1">
                                <a:cs typeface="Arial" charset="0"/>
                              </a:rPr>
                            </m:ctrlPr>
                          </m:sSubPr>
                          <m:e>
                            <m:r>
                              <a:rPr lang="en-US" sz="2000" i="1">
                                <a:cs typeface="Arial" charset="0"/>
                              </a:rPr>
                              <m:t>𝑉</m:t>
                            </m:r>
                          </m:e>
                          <m:sub>
                            <m:r>
                              <a:rPr lang="en-US" sz="2000" i="1">
                                <a:cs typeface="Arial" charset="0"/>
                              </a:rPr>
                              <m:t>𝑃</m:t>
                            </m:r>
                          </m:sub>
                        </m:sSub>
                      </m:num>
                      <m:den>
                        <m:sSub>
                          <m:sSubPr>
                            <m:ctrlPr>
                              <a:rPr lang="en-US" sz="2000" i="1">
                                <a:cs typeface="Arial" charset="0"/>
                              </a:rPr>
                            </m:ctrlPr>
                          </m:sSubPr>
                          <m:e>
                            <m:r>
                              <a:rPr lang="en-US" sz="2000" i="1">
                                <a:cs typeface="Arial" charset="0"/>
                              </a:rPr>
                              <m:t>𝑖</m:t>
                            </m:r>
                          </m:e>
                          <m:sub>
                            <m:r>
                              <a:rPr lang="en-US" sz="2000" i="1">
                                <a:cs typeface="Arial" charset="0"/>
                              </a:rPr>
                              <m:t>𝑑𝑑</m:t>
                            </m:r>
                          </m:sub>
                        </m:sSub>
                      </m:den>
                    </m:f>
                    <m:r>
                      <a:rPr lang="en-US" sz="2000" i="1">
                        <a:cs typeface="Arial" charset="0"/>
                      </a:rPr>
                      <m:t>(1−</m:t>
                    </m:r>
                    <m:rad>
                      <m:radPr>
                        <m:degHide m:val="on"/>
                        <m:ctrlPr>
                          <a:rPr lang="en-US" sz="2000" i="1">
                            <a:cs typeface="Arial" charset="0"/>
                          </a:rPr>
                        </m:ctrlPr>
                      </m:radPr>
                      <m:deg/>
                      <m:e>
                        <m:f>
                          <m:fPr>
                            <m:ctrlPr>
                              <a:rPr lang="en-US" sz="2000" i="1">
                                <a:cs typeface="Arial" charset="0"/>
                              </a:rPr>
                            </m:ctrlPr>
                          </m:fPr>
                          <m:num>
                            <m:sSub>
                              <m:sSubPr>
                                <m:ctrlPr>
                                  <a:rPr lang="en-US" sz="2000" i="1">
                                    <a:cs typeface="Arial" charset="0"/>
                                  </a:rPr>
                                </m:ctrlPr>
                              </m:sSubPr>
                              <m:e>
                                <m:r>
                                  <a:rPr lang="en-US" sz="2000" i="1">
                                    <a:cs typeface="Arial" charset="0"/>
                                  </a:rPr>
                                  <m:t>𝑖</m:t>
                                </m:r>
                              </m:e>
                              <m:sub>
                                <m:r>
                                  <a:rPr lang="en-US" sz="2000" i="1">
                                    <a:cs typeface="Arial" charset="0"/>
                                  </a:rPr>
                                  <m:t>𝑑</m:t>
                                </m:r>
                                <m:r>
                                  <a:rPr lang="en-US" sz="2000" b="0" i="1" smtClean="0">
                                    <a:cs typeface="Arial" charset="0"/>
                                  </a:rPr>
                                  <m:t>𝑞</m:t>
                                </m:r>
                              </m:sub>
                            </m:sSub>
                          </m:num>
                          <m:den>
                            <m:sSub>
                              <m:sSubPr>
                                <m:ctrlPr>
                                  <a:rPr lang="en-US" sz="2000" i="1">
                                    <a:cs typeface="Arial" charset="0"/>
                                  </a:rPr>
                                </m:ctrlPr>
                              </m:sSubPr>
                              <m:e>
                                <m:r>
                                  <a:rPr lang="en-US" sz="2000" i="1">
                                    <a:cs typeface="Arial" charset="0"/>
                                  </a:rPr>
                                  <m:t>𝑖</m:t>
                                </m:r>
                              </m:e>
                              <m:sub>
                                <m:r>
                                  <a:rPr lang="en-US" sz="2000" i="1">
                                    <a:cs typeface="Arial" charset="0"/>
                                  </a:rPr>
                                  <m:t>𝑑𝑠𝑠</m:t>
                                </m:r>
                              </m:sub>
                            </m:sSub>
                          </m:den>
                        </m:f>
                      </m:e>
                    </m:rad>
                    <m:r>
                      <a:rPr lang="en-US" sz="2000" i="1">
                        <a:cs typeface="Arial" charset="0"/>
                      </a:rPr>
                      <m:t>)</m:t>
                    </m:r>
                  </m:oMath>
                </a14:m>
                <a:r>
                  <a:rPr lang="en-US" sz="2000" dirty="0">
                    <a:ea typeface="Arial" charset="0"/>
                    <a:cs typeface="Arial" charset="0"/>
                  </a:rPr>
                  <a:t>.  </a:t>
                </a:r>
                <a14:m>
                  <m:oMath xmlns:m="http://schemas.openxmlformats.org/officeDocument/2006/math">
                    <m:sSub>
                      <m:sSubPr>
                        <m:ctrlPr>
                          <a:rPr lang="en-US" sz="2000" i="1" dirty="0">
                            <a:cs typeface="Arial" charset="0"/>
                          </a:rPr>
                        </m:ctrlPr>
                      </m:sSubPr>
                      <m:e>
                        <m:r>
                          <a:rPr lang="en-US" sz="2000" i="1" dirty="0">
                            <a:cs typeface="Arial" charset="0"/>
                          </a:rPr>
                          <m:t>𝑔</m:t>
                        </m:r>
                      </m:e>
                      <m:sub>
                        <m:r>
                          <a:rPr lang="en-US" sz="2000" i="1" dirty="0">
                            <a:cs typeface="Arial" charset="0"/>
                          </a:rPr>
                          <m:t>𝑚</m:t>
                        </m:r>
                      </m:sub>
                    </m:sSub>
                    <m:r>
                      <a:rPr lang="en-US" sz="2000" i="1" dirty="0">
                        <a:ea typeface="Cambria Math" panose="02040503050406030204" pitchFamily="18" charset="0"/>
                        <a:cs typeface="Arial" charset="0"/>
                      </a:rPr>
                      <m:t>≈</m:t>
                    </m:r>
                    <m:r>
                      <a:rPr lang="en-US" sz="2000" i="1" dirty="0">
                        <a:cs typeface="Arial" charset="0"/>
                      </a:rPr>
                      <m:t>15</m:t>
                    </m:r>
                    <m:r>
                      <a:rPr lang="en-US" sz="2000" i="1" dirty="0">
                        <a:cs typeface="Arial" charset="0"/>
                      </a:rPr>
                      <m:t>𝑚𝐴</m:t>
                    </m:r>
                    <m:r>
                      <a:rPr lang="en-US" sz="2000" i="1" dirty="0">
                        <a:cs typeface="Arial" charset="0"/>
                      </a:rPr>
                      <m:t>/</m:t>
                    </m:r>
                    <m:r>
                      <a:rPr lang="en-US" sz="2000" i="1" dirty="0">
                        <a:cs typeface="Arial" charset="0"/>
                      </a:rPr>
                      <m:t>𝑉</m:t>
                    </m:r>
                  </m:oMath>
                </a14:m>
                <a:r>
                  <a:rPr lang="en-US" sz="2000" dirty="0">
                    <a:cs typeface="Arial" charset="0"/>
                  </a:rPr>
                  <a:t>, </a:t>
                </a:r>
                <a14:m>
                  <m:oMath xmlns:m="http://schemas.openxmlformats.org/officeDocument/2006/math">
                    <m:sSub>
                      <m:sSubPr>
                        <m:ctrlPr>
                          <a:rPr lang="en-US" sz="2000" i="1">
                            <a:cs typeface="Arial" charset="0"/>
                          </a:rPr>
                        </m:ctrlPr>
                      </m:sSubPr>
                      <m:e>
                        <m:r>
                          <a:rPr lang="en-US" sz="2000" i="1">
                            <a:cs typeface="Arial" charset="0"/>
                          </a:rPr>
                          <m:t>𝑍</m:t>
                        </m:r>
                      </m:e>
                      <m:sub>
                        <m:r>
                          <a:rPr lang="en-US" sz="2000" i="1">
                            <a:cs typeface="Arial" charset="0"/>
                          </a:rPr>
                          <m:t>0</m:t>
                        </m:r>
                      </m:sub>
                    </m:sSub>
                    <m:r>
                      <a:rPr lang="en-US" sz="2000" i="1">
                        <a:cs typeface="Arial" charset="0"/>
                      </a:rPr>
                      <m:t>=</m:t>
                    </m:r>
                    <m:f>
                      <m:fPr>
                        <m:ctrlPr>
                          <a:rPr lang="en-US" sz="2000" i="1">
                            <a:cs typeface="Arial" charset="0"/>
                          </a:rPr>
                        </m:ctrlPr>
                      </m:fPr>
                      <m:num>
                        <m:r>
                          <a:rPr lang="en-US" sz="2000" i="1">
                            <a:cs typeface="Arial" charset="0"/>
                          </a:rPr>
                          <m:t>1</m:t>
                        </m:r>
                      </m:num>
                      <m:den>
                        <m:sSub>
                          <m:sSubPr>
                            <m:ctrlPr>
                              <a:rPr lang="en-US" sz="2000" i="1">
                                <a:cs typeface="Arial" charset="0"/>
                              </a:rPr>
                            </m:ctrlPr>
                          </m:sSubPr>
                          <m:e>
                            <m:r>
                              <a:rPr lang="en-US" sz="2000" i="1">
                                <a:cs typeface="Arial" charset="0"/>
                              </a:rPr>
                              <m:t>𝑔</m:t>
                            </m:r>
                          </m:e>
                          <m:sub>
                            <m:r>
                              <a:rPr lang="en-US" sz="2000" i="1">
                                <a:cs typeface="Arial" charset="0"/>
                              </a:rPr>
                              <m:t>𝑚</m:t>
                            </m:r>
                          </m:sub>
                        </m:sSub>
                      </m:den>
                    </m:f>
                  </m:oMath>
                </a14:m>
                <a:endParaRPr lang="en-US" sz="2000" dirty="0">
                  <a:cs typeface="Arial" charset="0"/>
                </a:endParaRPr>
              </a:p>
              <a:p>
                <a:pPr marL="0" indent="0">
                  <a:spcBef>
                    <a:spcPts val="400"/>
                  </a:spcBef>
                  <a:buNone/>
                </a:pPr>
                <a:endParaRPr lang="en-US" sz="2000" i="1" dirty="0">
                  <a:cs typeface="Arial" charset="0"/>
                </a:endParaRPr>
              </a:p>
              <a:p>
                <a:pPr marL="342900" indent="-342900">
                  <a:buFont typeface="+mj-lt"/>
                  <a:buAutoNum type="arabicPeriod"/>
                </a:pPr>
                <a14:m>
                  <m:oMath xmlns:m="http://schemas.openxmlformats.org/officeDocument/2006/math">
                    <m:sSub>
                      <m:sSubPr>
                        <m:ctrlPr>
                          <a:rPr lang="en-US" sz="2000" i="1">
                            <a:cs typeface="Arial" charset="0"/>
                          </a:rPr>
                        </m:ctrlPr>
                      </m:sSubPr>
                      <m:e>
                        <m:r>
                          <a:rPr lang="en-US" sz="2000" i="1">
                            <a:cs typeface="Arial" charset="0"/>
                          </a:rPr>
                          <m:t>𝑉</m:t>
                        </m:r>
                      </m:e>
                      <m:sub>
                        <m:r>
                          <a:rPr lang="en-US" sz="2000" i="1">
                            <a:cs typeface="Arial" charset="0"/>
                          </a:rPr>
                          <m:t>𝑑𝑑</m:t>
                        </m:r>
                      </m:sub>
                    </m:sSub>
                    <m:r>
                      <a:rPr lang="en-US" sz="2000" i="1">
                        <a:cs typeface="Arial" charset="0"/>
                      </a:rPr>
                      <m:t>=12</m:t>
                    </m:r>
                    <m:r>
                      <a:rPr lang="en-US" sz="2000" i="1">
                        <a:cs typeface="Arial" charset="0"/>
                      </a:rPr>
                      <m:t>𝑉</m:t>
                    </m:r>
                    <m:r>
                      <a:rPr lang="en-US" sz="2000" i="1">
                        <a:cs typeface="Arial" charset="0"/>
                      </a:rPr>
                      <m:t>, </m:t>
                    </m:r>
                    <m:sSub>
                      <m:sSubPr>
                        <m:ctrlPr>
                          <a:rPr lang="en-US" sz="2000" i="1">
                            <a:cs typeface="Arial" charset="0"/>
                          </a:rPr>
                        </m:ctrlPr>
                      </m:sSubPr>
                      <m:e>
                        <m:r>
                          <a:rPr lang="en-US" sz="2000" i="1">
                            <a:cs typeface="Arial" charset="0"/>
                          </a:rPr>
                          <m:t>𝑖</m:t>
                        </m:r>
                      </m:e>
                      <m:sub>
                        <m:r>
                          <a:rPr lang="en-US" sz="2000" i="1">
                            <a:cs typeface="Arial" charset="0"/>
                          </a:rPr>
                          <m:t>𝑑𝑠𝑠</m:t>
                        </m:r>
                      </m:sub>
                    </m:sSub>
                    <m:r>
                      <a:rPr lang="en-US" sz="2000" i="1">
                        <a:cs typeface="Arial" charset="0"/>
                      </a:rPr>
                      <m:t>=35</m:t>
                    </m:r>
                    <m:r>
                      <a:rPr lang="en-US" sz="2000" i="1">
                        <a:cs typeface="Arial" charset="0"/>
                      </a:rPr>
                      <m:t>𝑚𝐴</m:t>
                    </m:r>
                    <m:r>
                      <a:rPr lang="en-US" sz="2000" i="1">
                        <a:cs typeface="Arial" charset="0"/>
                      </a:rPr>
                      <m:t>, </m:t>
                    </m:r>
                    <m:sSub>
                      <m:sSubPr>
                        <m:ctrlPr>
                          <a:rPr lang="en-US" sz="2000" i="1">
                            <a:cs typeface="Arial" charset="0"/>
                          </a:rPr>
                        </m:ctrlPr>
                      </m:sSubPr>
                      <m:e>
                        <m:r>
                          <a:rPr lang="en-US" sz="2000" i="1">
                            <a:cs typeface="Arial" charset="0"/>
                          </a:rPr>
                          <m:t>𝑉</m:t>
                        </m:r>
                      </m:e>
                      <m:sub>
                        <m:r>
                          <a:rPr lang="en-US" sz="2000" i="1">
                            <a:cs typeface="Arial" charset="0"/>
                          </a:rPr>
                          <m:t>𝑃</m:t>
                        </m:r>
                      </m:sub>
                    </m:sSub>
                    <m:r>
                      <a:rPr lang="en-US" sz="2000" i="1">
                        <a:cs typeface="Arial" charset="0"/>
                      </a:rPr>
                      <m:t>=3.0</m:t>
                    </m:r>
                    <m:r>
                      <a:rPr lang="en-US" sz="2000" i="1">
                        <a:cs typeface="Arial" charset="0"/>
                      </a:rPr>
                      <m:t>𝑉</m:t>
                    </m:r>
                  </m:oMath>
                </a14:m>
                <a:r>
                  <a:rPr lang="en-US" sz="2000" dirty="0">
                    <a:ea typeface="Arial" charset="0"/>
                    <a:cs typeface="Arial" charset="0"/>
                  </a:rPr>
                  <a:t>, </a:t>
                </a:r>
                <a14:m>
                  <m:oMath xmlns:m="http://schemas.openxmlformats.org/officeDocument/2006/math">
                    <m:sSub>
                      <m:sSubPr>
                        <m:ctrlPr>
                          <a:rPr lang="en-US" sz="2000" i="1">
                            <a:cs typeface="Arial" charset="0"/>
                          </a:rPr>
                        </m:ctrlPr>
                      </m:sSubPr>
                      <m:e>
                        <m:r>
                          <a:rPr lang="en-US" sz="2000" i="1">
                            <a:cs typeface="Arial" charset="0"/>
                          </a:rPr>
                          <m:t>𝐴</m:t>
                        </m:r>
                      </m:e>
                      <m:sub>
                        <m:r>
                          <a:rPr lang="en-US" sz="2000" i="1">
                            <a:cs typeface="Arial" charset="0"/>
                          </a:rPr>
                          <m:t>𝑉</m:t>
                        </m:r>
                      </m:sub>
                    </m:sSub>
                    <m:r>
                      <a:rPr lang="en-US" sz="2000" i="1">
                        <a:cs typeface="Arial" charset="0"/>
                      </a:rPr>
                      <m:t>=10, </m:t>
                    </m:r>
                    <m:sSub>
                      <m:sSubPr>
                        <m:ctrlPr>
                          <a:rPr lang="en-US" sz="2000" i="1">
                            <a:cs typeface="Arial" charset="0"/>
                          </a:rPr>
                        </m:ctrlPr>
                      </m:sSubPr>
                      <m:e>
                        <m:r>
                          <a:rPr lang="en-US" sz="2000" i="1">
                            <a:cs typeface="Arial" charset="0"/>
                          </a:rPr>
                          <m:t>𝑖</m:t>
                        </m:r>
                      </m:e>
                      <m:sub>
                        <m:r>
                          <a:rPr lang="en-US" sz="2000" i="1">
                            <a:cs typeface="Arial" charset="0"/>
                          </a:rPr>
                          <m:t>𝑑𝑑</m:t>
                        </m:r>
                      </m:sub>
                    </m:sSub>
                    <m:r>
                      <a:rPr lang="en-US" sz="2000" i="1">
                        <a:cs typeface="Arial" charset="0"/>
                      </a:rPr>
                      <m:t>=10</m:t>
                    </m:r>
                    <m:r>
                      <a:rPr lang="en-US" sz="2000" i="1">
                        <a:cs typeface="Arial" charset="0"/>
                      </a:rPr>
                      <m:t>𝑚𝐴</m:t>
                    </m:r>
                  </m:oMath>
                </a14:m>
                <a:endParaRPr lang="en-US" sz="2000" dirty="0">
                  <a:ea typeface="Arial" charset="0"/>
                  <a:cs typeface="Arial" charset="0"/>
                </a:endParaRPr>
              </a:p>
              <a:p>
                <a:pPr marL="342900" indent="-342900">
                  <a:buFont typeface="+mj-lt"/>
                  <a:buAutoNum type="arabicPeriod"/>
                </a:pPr>
                <a:r>
                  <a:rPr lang="en-US" sz="2000" dirty="0">
                    <a:ea typeface="Arial" charset="0"/>
                    <a:cs typeface="Arial" charset="0"/>
                  </a:rPr>
                  <a:t>From equation above, </a:t>
                </a:r>
                <a14:m>
                  <m:oMath xmlns:m="http://schemas.openxmlformats.org/officeDocument/2006/math">
                    <m:sSub>
                      <m:sSubPr>
                        <m:ctrlPr>
                          <a:rPr lang="en-US" sz="2000" i="1">
                            <a:cs typeface="Arial" charset="0"/>
                          </a:rPr>
                        </m:ctrlPr>
                      </m:sSubPr>
                      <m:e>
                        <m:r>
                          <a:rPr lang="en-US" sz="2000" i="1">
                            <a:cs typeface="Arial" charset="0"/>
                          </a:rPr>
                          <m:t>𝑅</m:t>
                        </m:r>
                      </m:e>
                      <m:sub>
                        <m:r>
                          <a:rPr lang="en-US" sz="2000" i="1">
                            <a:cs typeface="Arial" charset="0"/>
                          </a:rPr>
                          <m:t>𝑆</m:t>
                        </m:r>
                      </m:sub>
                    </m:sSub>
                    <m:r>
                      <a:rPr lang="en-US" sz="2000" i="1">
                        <a:cs typeface="Arial" charset="0"/>
                      </a:rPr>
                      <m:t>=139</m:t>
                    </m:r>
                    <m:r>
                      <m:rPr>
                        <m:sty m:val="p"/>
                      </m:rPr>
                      <a:rPr lang="el-GR" sz="2000" i="1">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cs typeface="Arial" charset="0"/>
                          </a:rPr>
                        </m:ctrlPr>
                      </m:sSubPr>
                      <m:e>
                        <m:r>
                          <a:rPr lang="en-US" sz="2000" i="1">
                            <a:cs typeface="Arial" charset="0"/>
                          </a:rPr>
                          <m:t>𝑅</m:t>
                        </m:r>
                      </m:e>
                      <m:sub>
                        <m:r>
                          <a:rPr lang="en-US" sz="2000" i="1">
                            <a:cs typeface="Arial" charset="0"/>
                          </a:rPr>
                          <m:t>𝐷</m:t>
                        </m:r>
                      </m:sub>
                    </m:sSub>
                    <m:r>
                      <a:rPr lang="en-US" sz="2000" i="1">
                        <a:cs typeface="Arial" charset="0"/>
                      </a:rPr>
                      <m:t>=10</m:t>
                    </m:r>
                    <m:sSub>
                      <m:sSubPr>
                        <m:ctrlPr>
                          <a:rPr lang="en-US" sz="2000" i="1">
                            <a:cs typeface="Arial" charset="0"/>
                          </a:rPr>
                        </m:ctrlPr>
                      </m:sSubPr>
                      <m:e>
                        <m:r>
                          <a:rPr lang="en-US" sz="2000" i="1">
                            <a:cs typeface="Arial" charset="0"/>
                          </a:rPr>
                          <m:t>𝑅</m:t>
                        </m:r>
                      </m:e>
                      <m:sub>
                        <m:r>
                          <a:rPr lang="en-US" sz="2000" i="1">
                            <a:cs typeface="Arial" charset="0"/>
                          </a:rPr>
                          <m:t>𝑆</m:t>
                        </m:r>
                      </m:sub>
                    </m:sSub>
                    <m:r>
                      <a:rPr lang="en-US" sz="2000" i="1">
                        <a:cs typeface="Arial" charset="0"/>
                      </a:rPr>
                      <m:t>=1390</m:t>
                    </m:r>
                    <m:r>
                      <m:rPr>
                        <m:sty m:val="p"/>
                      </m:rPr>
                      <a:rPr lang="el-GR" sz="2000" i="1">
                        <a:ea typeface="Cambria Math" panose="02040503050406030204" pitchFamily="18" charset="0"/>
                        <a:cs typeface="Arial" charset="0"/>
                      </a:rPr>
                      <m:t>Ω</m:t>
                    </m:r>
                  </m:oMath>
                </a14:m>
                <a:endParaRPr lang="en-US" sz="2000" dirty="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2000" i="1">
                            <a:cs typeface="Arial" charset="0"/>
                          </a:rPr>
                        </m:ctrlPr>
                      </m:sSubPr>
                      <m:e>
                        <m:r>
                          <a:rPr lang="en-US" sz="2000" i="1">
                            <a:cs typeface="Arial" charset="0"/>
                          </a:rPr>
                          <m:t>𝐴</m:t>
                        </m:r>
                      </m:e>
                      <m:sub>
                        <m:r>
                          <a:rPr lang="en-US" sz="2000" i="1">
                            <a:cs typeface="Arial" charset="0"/>
                          </a:rPr>
                          <m:t>𝑉</m:t>
                        </m:r>
                      </m:sub>
                    </m:sSub>
                    <m:r>
                      <a:rPr lang="en-US" sz="2000" i="1">
                        <a:cs typeface="Arial" charset="0"/>
                      </a:rPr>
                      <m:t>=−</m:t>
                    </m:r>
                    <m:sSub>
                      <m:sSubPr>
                        <m:ctrlPr>
                          <a:rPr lang="en-US" sz="2000" i="1">
                            <a:cs typeface="Arial" charset="0"/>
                          </a:rPr>
                        </m:ctrlPr>
                      </m:sSubPr>
                      <m:e>
                        <m:r>
                          <a:rPr lang="en-US" sz="2000" i="1">
                            <a:cs typeface="Arial" charset="0"/>
                          </a:rPr>
                          <m:t>𝑔</m:t>
                        </m:r>
                      </m:e>
                      <m:sub>
                        <m:r>
                          <a:rPr lang="en-US" sz="2000" i="1">
                            <a:cs typeface="Arial" charset="0"/>
                          </a:rPr>
                          <m:t>𝑚</m:t>
                        </m:r>
                      </m:sub>
                    </m:sSub>
                    <m:r>
                      <a:rPr lang="en-US" sz="2000" i="1">
                        <a:cs typeface="Arial" charset="0"/>
                      </a:rPr>
                      <m:t>(</m:t>
                    </m:r>
                    <m:sSub>
                      <m:sSubPr>
                        <m:ctrlPr>
                          <a:rPr lang="en-US" sz="2000" i="1">
                            <a:cs typeface="Arial" charset="0"/>
                          </a:rPr>
                        </m:ctrlPr>
                      </m:sSubPr>
                      <m:e>
                        <m:r>
                          <a:rPr lang="en-US" sz="2000" i="1">
                            <a:cs typeface="Arial" charset="0"/>
                          </a:rPr>
                          <m:t>𝑅</m:t>
                        </m:r>
                      </m:e>
                      <m:sub>
                        <m:r>
                          <a:rPr lang="en-US" sz="2000" i="1">
                            <a:cs typeface="Arial" charset="0"/>
                          </a:rPr>
                          <m:t>𝐷</m:t>
                        </m:r>
                      </m:sub>
                    </m:sSub>
                    <m:r>
                      <a:rPr lang="en-US" sz="2000" i="1">
                        <a:cs typeface="Arial" charset="0"/>
                      </a:rPr>
                      <m:t>||</m:t>
                    </m:r>
                    <m:sSub>
                      <m:sSubPr>
                        <m:ctrlPr>
                          <a:rPr lang="en-US" sz="2000" i="1">
                            <a:cs typeface="Arial" charset="0"/>
                          </a:rPr>
                        </m:ctrlPr>
                      </m:sSubPr>
                      <m:e>
                        <m:r>
                          <a:rPr lang="en-US" sz="2000" i="1">
                            <a:cs typeface="Arial" charset="0"/>
                          </a:rPr>
                          <m:t>𝑅</m:t>
                        </m:r>
                      </m:e>
                      <m:sub>
                        <m:r>
                          <a:rPr lang="en-US" sz="2000" i="1">
                            <a:cs typeface="Arial" charset="0"/>
                          </a:rPr>
                          <m:t>𝐿</m:t>
                        </m:r>
                      </m:sub>
                    </m:sSub>
                    <m:r>
                      <a:rPr lang="en-US" sz="2000" i="1">
                        <a:cs typeface="Arial" charset="0"/>
                      </a:rPr>
                      <m:t>)</m:t>
                    </m:r>
                  </m:oMath>
                </a14:m>
                <a:endParaRPr lang="en-US" sz="2000" dirty="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24108" y="1647736"/>
                <a:ext cx="8914564" cy="4827884"/>
              </a:xfrm>
              <a:blipFill>
                <a:blip r:embed="rId3"/>
                <a:stretch>
                  <a:fillRect l="-7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dirty="0"/>
          </a:p>
        </p:txBody>
      </p:sp>
      <p:grpSp>
        <p:nvGrpSpPr>
          <p:cNvPr id="70" name="Group 69">
            <a:extLst>
              <a:ext uri="{FF2B5EF4-FFF2-40B4-BE49-F238E27FC236}">
                <a16:creationId xmlns:a16="http://schemas.microsoft.com/office/drawing/2014/main" id="{FD9CBD2D-0C99-D246-991B-7B232AE3908D}"/>
              </a:ext>
            </a:extLst>
          </p:cNvPr>
          <p:cNvGrpSpPr/>
          <p:nvPr/>
        </p:nvGrpSpPr>
        <p:grpSpPr>
          <a:xfrm>
            <a:off x="9284152" y="1980235"/>
            <a:ext cx="2672937" cy="2897530"/>
            <a:chOff x="805685" y="1627562"/>
            <a:chExt cx="2672937" cy="2897530"/>
          </a:xfrm>
        </p:grpSpPr>
        <p:grpSp>
          <p:nvGrpSpPr>
            <p:cNvPr id="71" name="Group 912">
              <a:extLst>
                <a:ext uri="{FF2B5EF4-FFF2-40B4-BE49-F238E27FC236}">
                  <a16:creationId xmlns:a16="http://schemas.microsoft.com/office/drawing/2014/main" id="{62450C74-B06A-124F-895C-A691E92F4C02}"/>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B6F55FAA-2D24-0C4F-A176-7CD342630C26}"/>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F94E94A-1DD3-5C42-ACA3-318E181F64B1}"/>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3E04481-2011-CA4C-B16D-D17E0A246D26}"/>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67D52B6-D167-A24D-BFEB-309B362398E2}"/>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A05E3FC-6ED7-4040-8EB3-64ABBB642F7B}"/>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D956DDA-92BC-124E-BE5F-CFCEE614085D}"/>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8EA531F-9637-2E41-8DFC-862D82470329}"/>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92700E1C-4C8E-5F46-8515-9A7D0DFBD638}"/>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72" name="Group 220">
              <a:extLst>
                <a:ext uri="{FF2B5EF4-FFF2-40B4-BE49-F238E27FC236}">
                  <a16:creationId xmlns:a16="http://schemas.microsoft.com/office/drawing/2014/main" id="{7E5DCB35-6D47-0B46-B1BF-992D798AA417}"/>
                </a:ext>
              </a:extLst>
            </p:cNvPr>
            <p:cNvGrpSpPr>
              <a:grpSpLocks/>
            </p:cNvGrpSpPr>
            <p:nvPr/>
          </p:nvGrpSpPr>
          <p:grpSpPr bwMode="auto">
            <a:xfrm>
              <a:off x="2253243" y="4245394"/>
              <a:ext cx="140150" cy="279698"/>
              <a:chOff x="3280" y="3072"/>
              <a:chExt cx="96" cy="192"/>
            </a:xfrm>
          </p:grpSpPr>
          <p:sp>
            <p:nvSpPr>
              <p:cNvPr id="119" name="Line 17">
                <a:extLst>
                  <a:ext uri="{FF2B5EF4-FFF2-40B4-BE49-F238E27FC236}">
                    <a16:creationId xmlns:a16="http://schemas.microsoft.com/office/drawing/2014/main" id="{B0C571F6-3B48-B94B-AAFB-507504520B90}"/>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BAFAF675-D0CB-5B49-86EB-5B8779003337}"/>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3" name="TextBox 72">
              <a:extLst>
                <a:ext uri="{FF2B5EF4-FFF2-40B4-BE49-F238E27FC236}">
                  <a16:creationId xmlns:a16="http://schemas.microsoft.com/office/drawing/2014/main" id="{05B3FD00-2DA0-0040-B253-4D9CFA71C55A}"/>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74" name="TextBox 73">
              <a:extLst>
                <a:ext uri="{FF2B5EF4-FFF2-40B4-BE49-F238E27FC236}">
                  <a16:creationId xmlns:a16="http://schemas.microsoft.com/office/drawing/2014/main" id="{63F89247-21A1-B74F-8F40-4667A28E4713}"/>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75" name="TextBox 74">
              <a:extLst>
                <a:ext uri="{FF2B5EF4-FFF2-40B4-BE49-F238E27FC236}">
                  <a16:creationId xmlns:a16="http://schemas.microsoft.com/office/drawing/2014/main" id="{FBD9DAD8-95B3-E748-BA33-F8D38ED2FCC9}"/>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76" name="Group 13">
              <a:extLst>
                <a:ext uri="{FF2B5EF4-FFF2-40B4-BE49-F238E27FC236}">
                  <a16:creationId xmlns:a16="http://schemas.microsoft.com/office/drawing/2014/main" id="{B5AF72D2-F4EE-194C-A496-2A0C27A59526}"/>
                </a:ext>
              </a:extLst>
            </p:cNvPr>
            <p:cNvGrpSpPr>
              <a:grpSpLocks noChangeAspect="1"/>
            </p:cNvGrpSpPr>
            <p:nvPr/>
          </p:nvGrpSpPr>
          <p:grpSpPr bwMode="auto">
            <a:xfrm>
              <a:off x="2140958" y="1993166"/>
              <a:ext cx="245263" cy="174811"/>
              <a:chOff x="1344" y="2016"/>
              <a:chExt cx="336" cy="240"/>
            </a:xfrm>
          </p:grpSpPr>
          <p:sp>
            <p:nvSpPr>
              <p:cNvPr id="117" name="Oval 14">
                <a:extLst>
                  <a:ext uri="{FF2B5EF4-FFF2-40B4-BE49-F238E27FC236}">
                    <a16:creationId xmlns:a16="http://schemas.microsoft.com/office/drawing/2014/main" id="{A0B48AC3-BF31-AA4D-8D78-630AF31F130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7E2B0E15-8736-3D4E-93D9-FA59B851E4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77" name="Freeform 12">
              <a:extLst>
                <a:ext uri="{FF2B5EF4-FFF2-40B4-BE49-F238E27FC236}">
                  <a16:creationId xmlns:a16="http://schemas.microsoft.com/office/drawing/2014/main" id="{E5B0B361-17DA-0340-9925-EF7A79058479}"/>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10">
              <a:extLst>
                <a:ext uri="{FF2B5EF4-FFF2-40B4-BE49-F238E27FC236}">
                  <a16:creationId xmlns:a16="http://schemas.microsoft.com/office/drawing/2014/main" id="{651FF199-E7B4-8D4E-B704-19EC42519A4C}"/>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180595AA-A01D-BF4D-B498-B5FC22CC4B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C7D164B6-D665-9243-AA72-3809AB7FE61F}"/>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A0DD508B-393C-9245-82C4-262D7FE5A393}"/>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0314A00E-2DCC-BE4D-BF11-7434CD0A367F}"/>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13">
              <a:extLst>
                <a:ext uri="{FF2B5EF4-FFF2-40B4-BE49-F238E27FC236}">
                  <a16:creationId xmlns:a16="http://schemas.microsoft.com/office/drawing/2014/main" id="{67839264-75C0-0740-AB20-03F09D978CC6}"/>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8B4AB8FD-BB56-EB40-A883-F421E8BCAFB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89C9E719-2430-5C4D-9F97-42401441EB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0" name="Group 220">
              <a:extLst>
                <a:ext uri="{FF2B5EF4-FFF2-40B4-BE49-F238E27FC236}">
                  <a16:creationId xmlns:a16="http://schemas.microsoft.com/office/drawing/2014/main" id="{4410C8C7-218D-6E4E-BFAE-FE1E2767268B}"/>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50CD413B-00AE-5647-A872-385297ECAD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697F28DF-40DC-144C-9614-9F345E500F0D}"/>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1" name="Freeform 12">
              <a:extLst>
                <a:ext uri="{FF2B5EF4-FFF2-40B4-BE49-F238E27FC236}">
                  <a16:creationId xmlns:a16="http://schemas.microsoft.com/office/drawing/2014/main" id="{D2575293-E661-334E-A4E5-ED014D075FC5}"/>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2" name="Group 210">
              <a:extLst>
                <a:ext uri="{FF2B5EF4-FFF2-40B4-BE49-F238E27FC236}">
                  <a16:creationId xmlns:a16="http://schemas.microsoft.com/office/drawing/2014/main" id="{4652E9C6-4266-074F-9D64-00FD929D94FE}"/>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88143E49-8FA4-5A48-A912-5FCB4A9AA04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D66CD4B-C73B-354A-8A55-3C7FC737D2B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9EFC5C6-2760-EA4C-A13D-F17ACFA69FB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8A5C430-9736-FB4E-B924-5422CE25A756}"/>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3" name="Group 13">
              <a:extLst>
                <a:ext uri="{FF2B5EF4-FFF2-40B4-BE49-F238E27FC236}">
                  <a16:creationId xmlns:a16="http://schemas.microsoft.com/office/drawing/2014/main" id="{432E404B-23C7-9444-993F-A9214155CD52}"/>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66092CA2-B28D-9249-9E01-C8C6454EFB09}"/>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3FF62FC-CA0B-0841-989F-EF27A0F8F3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13">
              <a:extLst>
                <a:ext uri="{FF2B5EF4-FFF2-40B4-BE49-F238E27FC236}">
                  <a16:creationId xmlns:a16="http://schemas.microsoft.com/office/drawing/2014/main" id="{6B12B712-927C-5C49-8374-A4E987934A9A}"/>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10EF7170-0E62-7E42-9867-B126A29152E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A133A8A8-0ECE-6743-8676-1493A09A64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5" name="Group 13">
              <a:extLst>
                <a:ext uri="{FF2B5EF4-FFF2-40B4-BE49-F238E27FC236}">
                  <a16:creationId xmlns:a16="http://schemas.microsoft.com/office/drawing/2014/main" id="{68365B1A-463D-CB4F-9212-2FA857FF05FA}"/>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326FB74F-D999-D046-BFE7-B98DC74CB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C2BC19E4-E69F-A341-94CF-C7A894C583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TextBox 85">
              <a:extLst>
                <a:ext uri="{FF2B5EF4-FFF2-40B4-BE49-F238E27FC236}">
                  <a16:creationId xmlns:a16="http://schemas.microsoft.com/office/drawing/2014/main" id="{64F3308D-C5B6-154B-AC74-00785B489AAA}"/>
                </a:ext>
              </a:extLst>
            </p:cNvPr>
            <p:cNvSpPr txBox="1"/>
            <p:nvPr/>
          </p:nvSpPr>
          <p:spPr>
            <a:xfrm>
              <a:off x="2955963" y="232510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87" name="TextBox 86">
              <a:extLst>
                <a:ext uri="{FF2B5EF4-FFF2-40B4-BE49-F238E27FC236}">
                  <a16:creationId xmlns:a16="http://schemas.microsoft.com/office/drawing/2014/main" id="{1A23F8CD-F0A1-E249-95FC-9F487C704794}"/>
                </a:ext>
              </a:extLst>
            </p:cNvPr>
            <p:cNvSpPr txBox="1"/>
            <p:nvPr/>
          </p:nvSpPr>
          <p:spPr>
            <a:xfrm>
              <a:off x="834664" y="3180170"/>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88" name="TextBox 87">
              <a:extLst>
                <a:ext uri="{FF2B5EF4-FFF2-40B4-BE49-F238E27FC236}">
                  <a16:creationId xmlns:a16="http://schemas.microsoft.com/office/drawing/2014/main" id="{AA18C508-A165-B648-8192-E8169E3C8B2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89" name="TextBox 88">
              <a:extLst>
                <a:ext uri="{FF2B5EF4-FFF2-40B4-BE49-F238E27FC236}">
                  <a16:creationId xmlns:a16="http://schemas.microsoft.com/office/drawing/2014/main" id="{4A5F089B-C51A-AD40-846C-10739C2A53D9}"/>
                </a:ext>
              </a:extLst>
            </p:cNvPr>
            <p:cNvSpPr txBox="1"/>
            <p:nvPr/>
          </p:nvSpPr>
          <p:spPr>
            <a:xfrm>
              <a:off x="2483200"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0" name="TextBox 89">
              <a:extLst>
                <a:ext uri="{FF2B5EF4-FFF2-40B4-BE49-F238E27FC236}">
                  <a16:creationId xmlns:a16="http://schemas.microsoft.com/office/drawing/2014/main" id="{5F76B5EB-C6FB-D941-B540-F6EE5CE4E669}"/>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1" name="TextBox 90">
              <a:extLst>
                <a:ext uri="{FF2B5EF4-FFF2-40B4-BE49-F238E27FC236}">
                  <a16:creationId xmlns:a16="http://schemas.microsoft.com/office/drawing/2014/main" id="{505D059F-C5D1-C746-93F0-CC86B744A85F}"/>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92" name="Freeform 12">
              <a:extLst>
                <a:ext uri="{FF2B5EF4-FFF2-40B4-BE49-F238E27FC236}">
                  <a16:creationId xmlns:a16="http://schemas.microsoft.com/office/drawing/2014/main" id="{2768725A-214F-7A45-BE68-E3C2D5BA1117}"/>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3" name="Group 220">
              <a:extLst>
                <a:ext uri="{FF2B5EF4-FFF2-40B4-BE49-F238E27FC236}">
                  <a16:creationId xmlns:a16="http://schemas.microsoft.com/office/drawing/2014/main" id="{345382D6-ED03-C94E-9C18-7A1FDA07F5A6}"/>
                </a:ext>
              </a:extLst>
            </p:cNvPr>
            <p:cNvGrpSpPr>
              <a:grpSpLocks/>
            </p:cNvGrpSpPr>
            <p:nvPr/>
          </p:nvGrpSpPr>
          <p:grpSpPr bwMode="auto">
            <a:xfrm>
              <a:off x="2812043" y="3534194"/>
              <a:ext cx="140150" cy="279698"/>
              <a:chOff x="3280" y="3072"/>
              <a:chExt cx="96" cy="192"/>
            </a:xfrm>
          </p:grpSpPr>
          <p:sp>
            <p:nvSpPr>
              <p:cNvPr id="97" name="Line 17">
                <a:extLst>
                  <a:ext uri="{FF2B5EF4-FFF2-40B4-BE49-F238E27FC236}">
                    <a16:creationId xmlns:a16="http://schemas.microsoft.com/office/drawing/2014/main" id="{0854CE63-2106-2B4F-BF9E-A86A007D15EA}"/>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A341C4CF-CC8E-6045-A44F-F6C04D52FB68}"/>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94" name="TextBox 93">
              <a:extLst>
                <a:ext uri="{FF2B5EF4-FFF2-40B4-BE49-F238E27FC236}">
                  <a16:creationId xmlns:a16="http://schemas.microsoft.com/office/drawing/2014/main" id="{183E4B00-A23C-7548-A2B7-76ACA0C6339D}"/>
                </a:ext>
              </a:extLst>
            </p:cNvPr>
            <p:cNvSpPr txBox="1"/>
            <p:nvPr/>
          </p:nvSpPr>
          <p:spPr>
            <a:xfrm>
              <a:off x="2152217" y="162756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5" name="Freeform 12">
              <a:extLst>
                <a:ext uri="{FF2B5EF4-FFF2-40B4-BE49-F238E27FC236}">
                  <a16:creationId xmlns:a16="http://schemas.microsoft.com/office/drawing/2014/main" id="{02F51AF6-0BE0-4B41-B275-230B508AEF98}"/>
                </a:ext>
              </a:extLst>
            </p:cNvPr>
            <p:cNvSpPr>
              <a:spLocks noChangeAspect="1"/>
            </p:cNvSpPr>
            <p:nvPr/>
          </p:nvSpPr>
          <p:spPr bwMode="auto">
            <a:xfrm>
              <a:off x="2243136" y="209328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6" name="TextBox 95">
              <a:extLst>
                <a:ext uri="{FF2B5EF4-FFF2-40B4-BE49-F238E27FC236}">
                  <a16:creationId xmlns:a16="http://schemas.microsoft.com/office/drawing/2014/main" id="{9B846CD4-9F42-6940-B37E-98B1C6498FF7}"/>
                </a:ext>
              </a:extLst>
            </p:cNvPr>
            <p:cNvSpPr txBox="1"/>
            <p:nvPr/>
          </p:nvSpPr>
          <p:spPr>
            <a:xfrm>
              <a:off x="2952193" y="2966495"/>
              <a:ext cx="331447"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grpSp>
    </p:spTree>
    <p:extLst>
      <p:ext uri="{BB962C8B-B14F-4D97-AF65-F5344CB8AC3E}">
        <p14:creationId xmlns:p14="http://schemas.microsoft.com/office/powerpoint/2010/main" val="1272577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62768" y="1245277"/>
                <a:ext cx="8613329" cy="531427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62768" y="1245277"/>
                <a:ext cx="8613329" cy="5314274"/>
              </a:xfrm>
              <a:blipFill>
                <a:blip r:embed="rId3"/>
                <a:stretch>
                  <a:fillRect l="-44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a:p>
        </p:txBody>
      </p:sp>
      <p:grpSp>
        <p:nvGrpSpPr>
          <p:cNvPr id="4" name="Group 3">
            <a:extLst>
              <a:ext uri="{FF2B5EF4-FFF2-40B4-BE49-F238E27FC236}">
                <a16:creationId xmlns:a16="http://schemas.microsoft.com/office/drawing/2014/main" id="{3A936953-7E78-0D48-97AC-66C539896BE3}"/>
              </a:ext>
            </a:extLst>
          </p:cNvPr>
          <p:cNvGrpSpPr/>
          <p:nvPr/>
        </p:nvGrpSpPr>
        <p:grpSpPr>
          <a:xfrm>
            <a:off x="316032" y="1973894"/>
            <a:ext cx="2891938" cy="2247819"/>
            <a:chOff x="411845" y="1921940"/>
            <a:chExt cx="2891938"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781124" y="269129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83361" y="3356381"/>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MOSFETs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12552" y="1468658"/>
                <a:ext cx="8046488"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ea typeface="Arial" charset="0"/>
                    <a:cs typeface="Arial" charset="0"/>
                  </a:rPr>
                  <a:t>MOSFET circuit model, </a:t>
                </a:r>
                <a14:m>
                  <m:oMath xmlns:m="http://schemas.openxmlformats.org/officeDocument/2006/math">
                    <m:sSub>
                      <m:sSubPr>
                        <m:ctrlPr>
                          <a:rPr lang="en-US" sz="2000" i="1" smtClean="0">
                            <a:cs typeface="Arial" charset="0"/>
                          </a:rPr>
                        </m:ctrlPr>
                      </m:sSubPr>
                      <m:e>
                        <m:r>
                          <a:rPr lang="en-US" sz="2000" b="0" i="1" smtClean="0">
                            <a:cs typeface="Arial" charset="0"/>
                          </a:rPr>
                          <m:t>𝑉</m:t>
                        </m:r>
                      </m:e>
                      <m:sub>
                        <m:r>
                          <a:rPr lang="en-US" sz="2000" b="0" i="1" smtClean="0">
                            <a:cs typeface="Arial" charset="0"/>
                          </a:rPr>
                          <m:t>𝑇h</m:t>
                        </m:r>
                      </m:sub>
                    </m:sSub>
                  </m:oMath>
                </a14:m>
                <a:r>
                  <a:rPr lang="en-US" sz="2000" dirty="0">
                    <a:ea typeface="Arial" charset="0"/>
                    <a:cs typeface="Arial" charset="0"/>
                  </a:rPr>
                  <a:t>is threshold voltage, </a:t>
                </a:r>
                <a14:m>
                  <m:oMath xmlns:m="http://schemas.openxmlformats.org/officeDocument/2006/math">
                    <m:r>
                      <a:rPr lang="en-US" sz="2000" b="0" i="1" smtClean="0">
                        <a:ea typeface="Arial" charset="0"/>
                        <a:cs typeface="Arial" charset="0"/>
                      </a:rPr>
                      <m:t>𝑊</m:t>
                    </m:r>
                  </m:oMath>
                </a14:m>
                <a:r>
                  <a:rPr lang="en-US" sz="2000" dirty="0">
                    <a:ea typeface="Arial" charset="0"/>
                    <a:cs typeface="Arial" charset="0"/>
                  </a:rPr>
                  <a:t>is channel width, </a:t>
                </a:r>
                <a14:m>
                  <m:oMath xmlns:m="http://schemas.openxmlformats.org/officeDocument/2006/math">
                    <m:r>
                      <a:rPr lang="en-US" sz="2000" b="0" i="1" smtClean="0">
                        <a:ea typeface="Arial" charset="0"/>
                        <a:cs typeface="Arial" charset="0"/>
                      </a:rPr>
                      <m:t>𝐿</m:t>
                    </m:r>
                  </m:oMath>
                </a14:m>
                <a:r>
                  <a:rPr lang="en-US" sz="2000" dirty="0">
                    <a:ea typeface="Arial" charset="0"/>
                    <a:cs typeface="Arial" charset="0"/>
                  </a:rPr>
                  <a:t> is channel length</a:t>
                </a:r>
              </a:p>
              <a:p>
                <a:pPr marL="800100" lvl="1" indent="-342900" algn="l">
                  <a:spcBef>
                    <a:spcPts val="400"/>
                  </a:spcBef>
                  <a:buFont typeface="Arial" panose="020B0604020202020204" pitchFamily="34" charset="0"/>
                  <a:buChar char="•"/>
                </a:pPr>
                <a:r>
                  <a:rPr lang="en-US" dirty="0">
                    <a:ea typeface="Arial" charset="0"/>
                    <a:cs typeface="Arial" charset="0"/>
                  </a:rPr>
                  <a:t>Ohmic: </a:t>
                </a:r>
                <a14:m>
                  <m:oMath xmlns:m="http://schemas.openxmlformats.org/officeDocument/2006/math">
                    <m:sSub>
                      <m:sSubPr>
                        <m:ctrlPr>
                          <a:rPr lang="en-US" i="1" smtClean="0">
                            <a:cs typeface="Arial" charset="0"/>
                          </a:rPr>
                        </m:ctrlPr>
                      </m:sSubPr>
                      <m:e>
                        <m:r>
                          <a:rPr lang="en-US" b="0" i="1" smtClean="0">
                            <a:cs typeface="Arial" charset="0"/>
                          </a:rPr>
                          <m:t>𝐼</m:t>
                        </m:r>
                      </m:e>
                      <m:sub>
                        <m:r>
                          <a:rPr lang="en-US" b="0" i="1" smtClean="0">
                            <a:cs typeface="Arial" charset="0"/>
                          </a:rPr>
                          <m:t>𝐷</m:t>
                        </m:r>
                      </m:sub>
                    </m:sSub>
                    <m:r>
                      <a:rPr lang="en-US" b="0" i="1" smtClean="0">
                        <a:cs typeface="Arial" charset="0"/>
                      </a:rPr>
                      <m:t>=</m:t>
                    </m:r>
                    <m:r>
                      <a:rPr lang="en-US" b="0" i="1" smtClean="0">
                        <a:cs typeface="Arial" charset="0"/>
                      </a:rPr>
                      <m:t>𝑘</m:t>
                    </m:r>
                    <m:d>
                      <m:dPr>
                        <m:ctrlPr>
                          <a:rPr lang="en-US" b="0" i="1" smtClean="0">
                            <a:cs typeface="Arial" charset="0"/>
                          </a:rPr>
                        </m:ctrlPr>
                      </m:dPr>
                      <m:e>
                        <m:f>
                          <m:fPr>
                            <m:ctrlPr>
                              <a:rPr lang="en-US" b="0" i="1" smtClean="0">
                                <a:cs typeface="Arial" charset="0"/>
                              </a:rPr>
                            </m:ctrlPr>
                          </m:fPr>
                          <m:num>
                            <m:r>
                              <a:rPr lang="en-US" b="0" i="1" smtClean="0">
                                <a:cs typeface="Arial" charset="0"/>
                              </a:rPr>
                              <m:t>𝑊</m:t>
                            </m:r>
                          </m:num>
                          <m:den>
                            <m:r>
                              <a:rPr lang="en-US" b="0" i="1" smtClean="0">
                                <a:cs typeface="Arial" charset="0"/>
                              </a:rPr>
                              <m:t>𝐿</m:t>
                            </m:r>
                          </m:den>
                        </m:f>
                      </m:e>
                    </m:d>
                    <m:r>
                      <a:rPr lang="en-US" b="0" i="1" smtClean="0">
                        <a:cs typeface="Arial" charset="0"/>
                      </a:rPr>
                      <m:t>[2</m:t>
                    </m:r>
                    <m:d>
                      <m:dPr>
                        <m:ctrlPr>
                          <a:rPr lang="en-US" b="0" i="1" smtClean="0">
                            <a:cs typeface="Arial" charset="0"/>
                          </a:rPr>
                        </m:ctrlPr>
                      </m:dPr>
                      <m:e>
                        <m:sSub>
                          <m:sSubPr>
                            <m:ctrlPr>
                              <a:rPr lang="en-US" b="0" i="1" smtClean="0">
                                <a:cs typeface="Arial" charset="0"/>
                              </a:rPr>
                            </m:ctrlPr>
                          </m:sSubPr>
                          <m:e>
                            <m:r>
                              <a:rPr lang="en-US" b="0" i="1" smtClean="0">
                                <a:cs typeface="Arial" charset="0"/>
                              </a:rPr>
                              <m:t>𝑉</m:t>
                            </m:r>
                          </m:e>
                          <m:sub>
                            <m:r>
                              <a:rPr lang="en-US" b="0" i="1" smtClean="0">
                                <a:cs typeface="Arial" charset="0"/>
                              </a:rPr>
                              <m:t>𝐺𝑆</m:t>
                            </m:r>
                          </m:sub>
                        </m:sSub>
                        <m:r>
                          <a:rPr lang="en-US" b="0" i="1" smtClean="0">
                            <a:cs typeface="Arial" charset="0"/>
                          </a:rPr>
                          <m:t>−</m:t>
                        </m:r>
                        <m:sSub>
                          <m:sSubPr>
                            <m:ctrlPr>
                              <a:rPr lang="en-US" b="0" i="1" smtClean="0">
                                <a:cs typeface="Arial" charset="0"/>
                              </a:rPr>
                            </m:ctrlPr>
                          </m:sSubPr>
                          <m:e>
                            <m:r>
                              <a:rPr lang="en-US" b="0" i="1" smtClean="0">
                                <a:cs typeface="Arial" charset="0"/>
                              </a:rPr>
                              <m:t>𝑉</m:t>
                            </m:r>
                          </m:e>
                          <m:sub>
                            <m:r>
                              <a:rPr lang="en-US" b="0" i="1" smtClean="0">
                                <a:cs typeface="Arial" charset="0"/>
                              </a:rPr>
                              <m:t>𝑇</m:t>
                            </m:r>
                          </m:sub>
                        </m:sSub>
                      </m:e>
                    </m:d>
                    <m:sSub>
                      <m:sSubPr>
                        <m:ctrlPr>
                          <a:rPr lang="en-US" b="0" i="1" smtClean="0">
                            <a:cs typeface="Arial" charset="0"/>
                          </a:rPr>
                        </m:ctrlPr>
                      </m:sSubPr>
                      <m:e>
                        <m:r>
                          <a:rPr lang="en-US" b="0" i="1" smtClean="0">
                            <a:cs typeface="Arial" charset="0"/>
                          </a:rPr>
                          <m:t>𝑉</m:t>
                        </m:r>
                      </m:e>
                      <m:sub>
                        <m:r>
                          <a:rPr lang="en-US" b="0" i="1" smtClean="0">
                            <a:cs typeface="Arial" charset="0"/>
                          </a:rPr>
                          <m:t>𝐷𝑆</m:t>
                        </m:r>
                      </m:sub>
                    </m:sSub>
                    <m:r>
                      <a:rPr lang="en-US" b="0" i="1" smtClean="0">
                        <a:cs typeface="Arial" charset="0"/>
                      </a:rPr>
                      <m:t>−</m:t>
                    </m:r>
                    <m:sSup>
                      <m:sSupPr>
                        <m:ctrlPr>
                          <a:rPr lang="en-US" b="0" i="1" smtClean="0">
                            <a:cs typeface="Arial" charset="0"/>
                          </a:rPr>
                        </m:ctrlPr>
                      </m:sSupPr>
                      <m:e>
                        <m:sSub>
                          <m:sSubPr>
                            <m:ctrlPr>
                              <a:rPr lang="en-US" b="0" i="1" smtClean="0">
                                <a:cs typeface="Arial" charset="0"/>
                              </a:rPr>
                            </m:ctrlPr>
                          </m:sSubPr>
                          <m:e>
                            <m:r>
                              <a:rPr lang="en-US" b="0" i="1" smtClean="0">
                                <a:cs typeface="Arial" charset="0"/>
                              </a:rPr>
                              <m:t>𝑉</m:t>
                            </m:r>
                          </m:e>
                          <m:sub>
                            <m:r>
                              <a:rPr lang="en-US" b="0" i="1" smtClean="0">
                                <a:cs typeface="Arial" charset="0"/>
                              </a:rPr>
                              <m:t>𝐷𝑆</m:t>
                            </m:r>
                          </m:sub>
                        </m:sSub>
                      </m:e>
                      <m:sup>
                        <m:r>
                          <a:rPr lang="en-US" b="0" i="1" smtClean="0">
                            <a:cs typeface="Arial" charset="0"/>
                          </a:rPr>
                          <m:t>2</m:t>
                        </m:r>
                      </m:sup>
                    </m:sSup>
                    <m:r>
                      <a:rPr lang="en-US" b="0" i="1" smtClean="0">
                        <a:cs typeface="Arial" charset="0"/>
                      </a:rPr>
                      <m:t>]</m:t>
                    </m:r>
                  </m:oMath>
                </a14:m>
                <a:endParaRPr lang="en-US" dirty="0">
                  <a:ea typeface="Arial" charset="0"/>
                  <a:cs typeface="Arial" charset="0"/>
                </a:endParaRPr>
              </a:p>
              <a:p>
                <a:pPr marL="800100" lvl="1" indent="-342900" algn="l">
                  <a:spcBef>
                    <a:spcPts val="400"/>
                  </a:spcBef>
                  <a:buFont typeface="Arial" panose="020B0604020202020204" pitchFamily="34" charset="0"/>
                  <a:buChar char="•"/>
                </a:pPr>
                <a:r>
                  <a:rPr lang="en-US" dirty="0">
                    <a:ea typeface="Arial" charset="0"/>
                    <a:cs typeface="Arial" charset="0"/>
                  </a:rPr>
                  <a:t>Saturation: </a:t>
                </a:r>
                <a14:m>
                  <m:oMath xmlns:m="http://schemas.openxmlformats.org/officeDocument/2006/math">
                    <m:sSub>
                      <m:sSubPr>
                        <m:ctrlPr>
                          <a:rPr lang="en-US" i="1">
                            <a:cs typeface="Arial" charset="0"/>
                          </a:rPr>
                        </m:ctrlPr>
                      </m:sSubPr>
                      <m:e>
                        <m:r>
                          <a:rPr lang="en-US" i="1">
                            <a:cs typeface="Arial" charset="0"/>
                          </a:rPr>
                          <m:t>𝐼</m:t>
                        </m:r>
                      </m:e>
                      <m:sub>
                        <m:r>
                          <a:rPr lang="en-US" i="1">
                            <a:cs typeface="Arial" charset="0"/>
                          </a:rPr>
                          <m:t>𝐷</m:t>
                        </m:r>
                      </m:sub>
                    </m:sSub>
                    <m:r>
                      <a:rPr lang="en-US" i="1">
                        <a:cs typeface="Arial" charset="0"/>
                      </a:rPr>
                      <m:t>=</m:t>
                    </m:r>
                    <m:r>
                      <a:rPr lang="en-US" i="1">
                        <a:cs typeface="Arial" charset="0"/>
                      </a:rPr>
                      <m:t>𝑘</m:t>
                    </m:r>
                    <m:d>
                      <m:dPr>
                        <m:ctrlPr>
                          <a:rPr lang="en-US" i="1">
                            <a:cs typeface="Arial" charset="0"/>
                          </a:rPr>
                        </m:ctrlPr>
                      </m:dPr>
                      <m:e>
                        <m:f>
                          <m:fPr>
                            <m:ctrlPr>
                              <a:rPr lang="en-US" i="1">
                                <a:cs typeface="Arial" charset="0"/>
                              </a:rPr>
                            </m:ctrlPr>
                          </m:fPr>
                          <m:num>
                            <m:r>
                              <a:rPr lang="en-US" i="1">
                                <a:cs typeface="Arial" charset="0"/>
                              </a:rPr>
                              <m:t>𝑊</m:t>
                            </m:r>
                          </m:num>
                          <m:den>
                            <m:r>
                              <a:rPr lang="en-US" i="1">
                                <a:cs typeface="Arial" charset="0"/>
                              </a:rPr>
                              <m:t>𝐿</m:t>
                            </m:r>
                          </m:den>
                        </m:f>
                      </m:e>
                    </m:d>
                    <m:sSup>
                      <m:sSupPr>
                        <m:ctrlPr>
                          <a:rPr lang="en-US" i="1" smtClean="0">
                            <a:cs typeface="Arial" charset="0"/>
                          </a:rPr>
                        </m:ctrlPr>
                      </m:sSupPr>
                      <m:e>
                        <m:r>
                          <a:rPr lang="en-US" b="0" i="1" smtClean="0">
                            <a:cs typeface="Arial" charset="0"/>
                          </a:rPr>
                          <m:t>(</m:t>
                        </m:r>
                        <m:sSub>
                          <m:sSubPr>
                            <m:ctrlPr>
                              <a:rPr lang="en-US" i="1">
                                <a:cs typeface="Arial" charset="0"/>
                              </a:rPr>
                            </m:ctrlPr>
                          </m:sSubPr>
                          <m:e>
                            <m:r>
                              <a:rPr lang="en-US" i="1">
                                <a:cs typeface="Arial" charset="0"/>
                              </a:rPr>
                              <m:t>𝑉</m:t>
                            </m:r>
                          </m:e>
                          <m:sub>
                            <m:r>
                              <a:rPr lang="en-US" i="1">
                                <a:cs typeface="Arial" charset="0"/>
                              </a:rPr>
                              <m:t>𝐺𝑆</m:t>
                            </m:r>
                          </m:sub>
                        </m:sSub>
                        <m:r>
                          <a:rPr lang="en-US" i="1">
                            <a:cs typeface="Arial" charset="0"/>
                          </a:rPr>
                          <m:t>−</m:t>
                        </m:r>
                        <m:sSub>
                          <m:sSubPr>
                            <m:ctrlPr>
                              <a:rPr lang="en-US" i="1">
                                <a:cs typeface="Arial" charset="0"/>
                              </a:rPr>
                            </m:ctrlPr>
                          </m:sSubPr>
                          <m:e>
                            <m:r>
                              <a:rPr lang="en-US" i="1">
                                <a:cs typeface="Arial" charset="0"/>
                              </a:rPr>
                              <m:t>𝑉</m:t>
                            </m:r>
                          </m:e>
                          <m:sub>
                            <m:r>
                              <a:rPr lang="en-US" i="1">
                                <a:cs typeface="Arial" charset="0"/>
                              </a:rPr>
                              <m:t>𝑇</m:t>
                            </m:r>
                          </m:sub>
                        </m:sSub>
                        <m:r>
                          <a:rPr lang="en-US" b="0" i="1" smtClean="0">
                            <a:cs typeface="Arial" charset="0"/>
                          </a:rPr>
                          <m:t>)</m:t>
                        </m:r>
                      </m:e>
                      <m:sup>
                        <m:r>
                          <a:rPr lang="en-US" b="0" i="1" smtClean="0">
                            <a:cs typeface="Arial" charset="0"/>
                          </a:rPr>
                          <m:t>2</m:t>
                        </m:r>
                      </m:sup>
                    </m:sSup>
                    <m:r>
                      <a:rPr lang="en-US" b="0" i="1" smtClean="0">
                        <a:cs typeface="Arial" charset="0"/>
                      </a:rPr>
                      <m:t>=</m:t>
                    </m:r>
                    <m:sSub>
                      <m:sSubPr>
                        <m:ctrlPr>
                          <a:rPr lang="en-US" b="0" i="1" smtClean="0">
                            <a:cs typeface="Arial" charset="0"/>
                          </a:rPr>
                        </m:ctrlPr>
                      </m:sSubPr>
                      <m:e>
                        <m:r>
                          <a:rPr lang="en-US" b="0" i="1" smtClean="0">
                            <a:cs typeface="Arial" charset="0"/>
                          </a:rPr>
                          <m:t>𝐼</m:t>
                        </m:r>
                      </m:e>
                      <m:sub>
                        <m:r>
                          <a:rPr lang="en-US" b="0" i="1" smtClean="0">
                            <a:cs typeface="Arial" charset="0"/>
                          </a:rPr>
                          <m:t>𝐷𝑆</m:t>
                        </m:r>
                      </m:sub>
                    </m:sSub>
                  </m:oMath>
                </a14:m>
                <a:endParaRPr lang="en-US" dirty="0">
                  <a:ea typeface="Arial" charset="0"/>
                  <a:cs typeface="Arial" charset="0"/>
                </a:endParaRPr>
              </a:p>
            </p:txBody>
          </p:sp>
        </mc:Choice>
        <mc:Fallback>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12552" y="1468658"/>
                <a:ext cx="8046488" cy="4070025"/>
              </a:xfrm>
              <a:prstGeom prst="rect">
                <a:avLst/>
              </a:prstGeom>
              <a:blipFill>
                <a:blip r:embed="rId3"/>
                <a:stretch>
                  <a:fillRect l="-630" t="-1863"/>
                </a:stretch>
              </a:blipFill>
            </p:spPr>
            <p:txBody>
              <a:bodyPr/>
              <a:lstStyle/>
              <a:p>
                <a:r>
                  <a:rPr lang="en-US">
                    <a:noFill/>
                  </a:rPr>
                  <a:t> </a:t>
                </a:r>
              </a:p>
            </p:txBody>
          </p:sp>
        </mc:Fallback>
      </mc:AlternateContent>
      <p:grpSp>
        <p:nvGrpSpPr>
          <p:cNvPr id="135" name="Group 134">
            <a:extLst>
              <a:ext uri="{FF2B5EF4-FFF2-40B4-BE49-F238E27FC236}">
                <a16:creationId xmlns:a16="http://schemas.microsoft.com/office/drawing/2014/main" id="{CEDAFA9E-0A41-684B-88E3-E46692471E5A}"/>
              </a:ext>
            </a:extLst>
          </p:cNvPr>
          <p:cNvGrpSpPr/>
          <p:nvPr/>
        </p:nvGrpSpPr>
        <p:grpSpPr>
          <a:xfrm>
            <a:off x="10140654" y="2275834"/>
            <a:ext cx="1330910" cy="1354987"/>
            <a:chOff x="9916468" y="4620604"/>
            <a:chExt cx="1330910" cy="1354987"/>
          </a:xfrm>
        </p:grpSpPr>
        <p:sp>
          <p:nvSpPr>
            <p:cNvPr id="136" name="TextBox 135">
              <a:extLst>
                <a:ext uri="{FF2B5EF4-FFF2-40B4-BE49-F238E27FC236}">
                  <a16:creationId xmlns:a16="http://schemas.microsoft.com/office/drawing/2014/main" id="{1A5720A2-7299-2049-A517-5B0E3B97DCA7}"/>
                </a:ext>
              </a:extLst>
            </p:cNvPr>
            <p:cNvSpPr txBox="1"/>
            <p:nvPr/>
          </p:nvSpPr>
          <p:spPr>
            <a:xfrm>
              <a:off x="10893808" y="563667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37" name="TextBox 136">
              <a:extLst>
                <a:ext uri="{FF2B5EF4-FFF2-40B4-BE49-F238E27FC236}">
                  <a16:creationId xmlns:a16="http://schemas.microsoft.com/office/drawing/2014/main" id="{BA95F848-938C-0C42-97FD-7B4BD7674A50}"/>
                </a:ext>
              </a:extLst>
            </p:cNvPr>
            <p:cNvSpPr txBox="1"/>
            <p:nvPr/>
          </p:nvSpPr>
          <p:spPr>
            <a:xfrm>
              <a:off x="10866103" y="462060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8" name="Group 13">
              <a:extLst>
                <a:ext uri="{FF2B5EF4-FFF2-40B4-BE49-F238E27FC236}">
                  <a16:creationId xmlns:a16="http://schemas.microsoft.com/office/drawing/2014/main" id="{95F52FF2-342D-FA4F-8198-DC55DA835E98}"/>
                </a:ext>
              </a:extLst>
            </p:cNvPr>
            <p:cNvGrpSpPr>
              <a:grpSpLocks noChangeAspect="1"/>
            </p:cNvGrpSpPr>
            <p:nvPr/>
          </p:nvGrpSpPr>
          <p:grpSpPr bwMode="auto">
            <a:xfrm>
              <a:off x="10633425" y="5796441"/>
              <a:ext cx="245263" cy="174811"/>
              <a:chOff x="1344" y="2016"/>
              <a:chExt cx="336" cy="240"/>
            </a:xfrm>
          </p:grpSpPr>
          <p:sp>
            <p:nvSpPr>
              <p:cNvPr id="156" name="Oval 14">
                <a:extLst>
                  <a:ext uri="{FF2B5EF4-FFF2-40B4-BE49-F238E27FC236}">
                    <a16:creationId xmlns:a16="http://schemas.microsoft.com/office/drawing/2014/main" id="{22C1D566-20BB-934A-B831-5D56C7EF3A5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7" name="Rectangle 15">
                <a:extLst>
                  <a:ext uri="{FF2B5EF4-FFF2-40B4-BE49-F238E27FC236}">
                    <a16:creationId xmlns:a16="http://schemas.microsoft.com/office/drawing/2014/main" id="{E8A53FB8-038D-7347-B1F2-6D2066D4DB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9" name="TextBox 138">
              <a:extLst>
                <a:ext uri="{FF2B5EF4-FFF2-40B4-BE49-F238E27FC236}">
                  <a16:creationId xmlns:a16="http://schemas.microsoft.com/office/drawing/2014/main" id="{FE58F453-C2F0-2B43-890A-9DF3383839AB}"/>
                </a:ext>
              </a:extLst>
            </p:cNvPr>
            <p:cNvSpPr txBox="1"/>
            <p:nvPr/>
          </p:nvSpPr>
          <p:spPr>
            <a:xfrm>
              <a:off x="9916468" y="5053041"/>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G</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40" name="Group 139">
              <a:extLst>
                <a:ext uri="{FF2B5EF4-FFF2-40B4-BE49-F238E27FC236}">
                  <a16:creationId xmlns:a16="http://schemas.microsoft.com/office/drawing/2014/main" id="{7CC70989-F9CC-6D41-A3EC-8A03690082E2}"/>
                </a:ext>
              </a:extLst>
            </p:cNvPr>
            <p:cNvGrpSpPr/>
            <p:nvPr/>
          </p:nvGrpSpPr>
          <p:grpSpPr>
            <a:xfrm>
              <a:off x="10148976" y="4889558"/>
              <a:ext cx="715494" cy="966152"/>
              <a:chOff x="1155064" y="908720"/>
              <a:chExt cx="715494" cy="966152"/>
            </a:xfrm>
          </p:grpSpPr>
          <p:sp>
            <p:nvSpPr>
              <p:cNvPr id="147" name="Oval 146">
                <a:extLst>
                  <a:ext uri="{FF2B5EF4-FFF2-40B4-BE49-F238E27FC236}">
                    <a16:creationId xmlns:a16="http://schemas.microsoft.com/office/drawing/2014/main" id="{A59F9FA4-D226-2449-9EDD-0EB95075AF7E}"/>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48" name="Straight Arrow Connector 147">
                <a:extLst>
                  <a:ext uri="{FF2B5EF4-FFF2-40B4-BE49-F238E27FC236}">
                    <a16:creationId xmlns:a16="http://schemas.microsoft.com/office/drawing/2014/main" id="{43BF9C8B-BC8B-3F4E-BDFA-F0CD62C07378}"/>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E7E7FCF6-7124-FA4D-95F6-130E14C7CF8B}"/>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02AEDAF3-BBE0-3842-8633-F9554B57D385}"/>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C846643F-1318-FF42-B84C-08F4B0FD6652}"/>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D9A8BAC9-DC5E-3A46-9D25-D51A37DF5165}"/>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3" name="Straight Arrow Connector 152">
                <a:extLst>
                  <a:ext uri="{FF2B5EF4-FFF2-40B4-BE49-F238E27FC236}">
                    <a16:creationId xmlns:a16="http://schemas.microsoft.com/office/drawing/2014/main" id="{D0AF0BCB-F2A5-1849-880C-8B1FB0A64189}"/>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Arrow Connector 153">
                <a:extLst>
                  <a:ext uri="{FF2B5EF4-FFF2-40B4-BE49-F238E27FC236}">
                    <a16:creationId xmlns:a16="http://schemas.microsoft.com/office/drawing/2014/main" id="{ACDD5E61-0953-AF4C-9898-AEE3C489559F}"/>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783267FC-13D1-DD42-8E34-B22073EC1FEC}"/>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141" name="Group 13">
              <a:extLst>
                <a:ext uri="{FF2B5EF4-FFF2-40B4-BE49-F238E27FC236}">
                  <a16:creationId xmlns:a16="http://schemas.microsoft.com/office/drawing/2014/main" id="{2DB25127-1B88-BE45-8B25-AE9E9D0B3FA1}"/>
                </a:ext>
              </a:extLst>
            </p:cNvPr>
            <p:cNvGrpSpPr>
              <a:grpSpLocks noChangeAspect="1"/>
            </p:cNvGrpSpPr>
            <p:nvPr/>
          </p:nvGrpSpPr>
          <p:grpSpPr bwMode="auto">
            <a:xfrm>
              <a:off x="9956168" y="5461868"/>
              <a:ext cx="245263" cy="174811"/>
              <a:chOff x="1344" y="2016"/>
              <a:chExt cx="336" cy="240"/>
            </a:xfrm>
          </p:grpSpPr>
          <p:sp>
            <p:nvSpPr>
              <p:cNvPr id="145" name="Oval 14">
                <a:extLst>
                  <a:ext uri="{FF2B5EF4-FFF2-40B4-BE49-F238E27FC236}">
                    <a16:creationId xmlns:a16="http://schemas.microsoft.com/office/drawing/2014/main" id="{7F464B4A-9CBC-8645-BBFF-1E074DBA17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6" name="Rectangle 15">
                <a:extLst>
                  <a:ext uri="{FF2B5EF4-FFF2-40B4-BE49-F238E27FC236}">
                    <a16:creationId xmlns:a16="http://schemas.microsoft.com/office/drawing/2014/main" id="{457F18E4-B888-FC43-A257-B96BA03B33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42" name="Group 13">
              <a:extLst>
                <a:ext uri="{FF2B5EF4-FFF2-40B4-BE49-F238E27FC236}">
                  <a16:creationId xmlns:a16="http://schemas.microsoft.com/office/drawing/2014/main" id="{F863DFC2-63FF-6844-B354-B9C22B0F7738}"/>
                </a:ext>
              </a:extLst>
            </p:cNvPr>
            <p:cNvGrpSpPr>
              <a:grpSpLocks noChangeAspect="1"/>
            </p:cNvGrpSpPr>
            <p:nvPr/>
          </p:nvGrpSpPr>
          <p:grpSpPr bwMode="auto">
            <a:xfrm>
              <a:off x="10624764" y="4782128"/>
              <a:ext cx="245263" cy="174811"/>
              <a:chOff x="1344" y="2016"/>
              <a:chExt cx="336" cy="240"/>
            </a:xfrm>
          </p:grpSpPr>
          <p:sp>
            <p:nvSpPr>
              <p:cNvPr id="143" name="Oval 14">
                <a:extLst>
                  <a:ext uri="{FF2B5EF4-FFF2-40B4-BE49-F238E27FC236}">
                    <a16:creationId xmlns:a16="http://schemas.microsoft.com/office/drawing/2014/main" id="{937B7CF6-895E-454A-96B5-F6DFB0EC277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4" name="Rectangle 15">
                <a:extLst>
                  <a:ext uri="{FF2B5EF4-FFF2-40B4-BE49-F238E27FC236}">
                    <a16:creationId xmlns:a16="http://schemas.microsoft.com/office/drawing/2014/main" id="{337E49AE-E7AA-484F-9E0A-107876CCD5F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6" name="TextBox 5">
            <a:extLst>
              <a:ext uri="{FF2B5EF4-FFF2-40B4-BE49-F238E27FC236}">
                <a16:creationId xmlns:a16="http://schemas.microsoft.com/office/drawing/2014/main" id="{A351F790-09C1-494A-9530-D9B0F66B8CAB}"/>
              </a:ext>
            </a:extLst>
          </p:cNvPr>
          <p:cNvSpPr txBox="1"/>
          <p:nvPr/>
        </p:nvSpPr>
        <p:spPr>
          <a:xfrm>
            <a:off x="9982987" y="3780148"/>
            <a:ext cx="2083322" cy="338554"/>
          </a:xfrm>
          <a:prstGeom prst="rect">
            <a:avLst/>
          </a:prstGeom>
          <a:noFill/>
        </p:spPr>
        <p:txBody>
          <a:bodyPr wrap="square" rtlCol="0">
            <a:spAutoFit/>
          </a:bodyPr>
          <a:lstStyle/>
          <a:p>
            <a:r>
              <a:rPr lang="en-US" sz="1600" dirty="0"/>
              <a:t>N channel MOSFET</a:t>
            </a:r>
          </a:p>
        </p:txBody>
      </p:sp>
    </p:spTree>
    <p:extLst>
      <p:ext uri="{BB962C8B-B14F-4D97-AF65-F5344CB8AC3E}">
        <p14:creationId xmlns:p14="http://schemas.microsoft.com/office/powerpoint/2010/main" val="2903316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mc:Choice xmlns:a14="http://schemas.microsoft.com/office/drawing/2010/main" Requires="a14">
          <p:sp>
            <p:nvSpPr>
              <p:cNvPr id="119" name="TextBox 118">
                <a:extLst>
                  <a:ext uri="{FF2B5EF4-FFF2-40B4-BE49-F238E27FC236}">
                    <a16:creationId xmlns:a16="http://schemas.microsoft.com/office/drawing/2014/main" id="{914758EC-DDEE-E245-9FCE-50D967FB30DE}"/>
                  </a:ext>
                </a:extLst>
              </p:cNvPr>
              <p:cNvSpPr txBox="1"/>
              <p:nvPr/>
            </p:nvSpPr>
            <p:spPr>
              <a:xfrm>
                <a:off x="3121467" y="1452506"/>
                <a:ext cx="8437155" cy="46102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121467" y="1452506"/>
                <a:ext cx="8437155" cy="4610285"/>
              </a:xfrm>
              <a:prstGeom prst="rect">
                <a:avLst/>
              </a:prstGeom>
              <a:blipFill>
                <a:blip r:embed="rId3"/>
                <a:stretch>
                  <a:fillRect l="-1051" t="-82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grpSp>
        <p:nvGrpSpPr>
          <p:cNvPr id="5" name="Group 4">
            <a:extLst>
              <a:ext uri="{FF2B5EF4-FFF2-40B4-BE49-F238E27FC236}">
                <a16:creationId xmlns:a16="http://schemas.microsoft.com/office/drawing/2014/main" id="{E9EAB8A6-0392-0347-9863-A6EB38B1204E}"/>
              </a:ext>
            </a:extLst>
          </p:cNvPr>
          <p:cNvGrpSpPr/>
          <p:nvPr/>
        </p:nvGrpSpPr>
        <p:grpSpPr>
          <a:xfrm>
            <a:off x="254356" y="1473342"/>
            <a:ext cx="2389918" cy="3163601"/>
            <a:chOff x="649774" y="1473342"/>
            <a:chExt cx="2389918"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1448853" y="2783424"/>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1385620" y="342131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1385620" y="288283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1038473" y="341306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2418584" y="3685718"/>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864204" y="3137187"/>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1787945" y="2749810"/>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2004813" y="2123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2012768" y="36363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2403698" y="4103543"/>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1953416" y="4255943"/>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1325234" y="3939996"/>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2220936" y="2641189"/>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2220978" y="2302264"/>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1693157" y="3781659"/>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1076122" y="3588372"/>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1083558" y="2915586"/>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771323" y="2870978"/>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2217263" y="2967623"/>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2117003" y="3689013"/>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1465081" y="2138839"/>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1474117" y="2134416"/>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1771485" y="1897577"/>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2582653" y="286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1731445" y="18270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649774" y="33658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2097665" y="3284061"/>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1523835" y="1473342"/>
              <a:ext cx="505267" cy="369332"/>
            </a:xfrm>
            <a:prstGeom prst="rect">
              <a:avLst/>
            </a:prstGeom>
            <a:noFill/>
          </p:spPr>
          <p:txBody>
            <a:bodyPr wrap="none" rtlCol="0">
              <a:spAutoFit/>
            </a:bodyPr>
            <a:lstStyle/>
            <a:p>
              <a:r>
                <a:rPr lang="en-US" dirty="0"/>
                <a:t>V</a:t>
              </a:r>
              <a:r>
                <a:rPr lang="en-US" baseline="-25000" dirty="0"/>
                <a:t>DD</a:t>
              </a:r>
            </a:p>
          </p:txBody>
        </p:sp>
        <p:sp>
          <p:nvSpPr>
            <p:cNvPr id="75" name="Oval 74">
              <a:extLst>
                <a:ext uri="{FF2B5EF4-FFF2-40B4-BE49-F238E27FC236}">
                  <a16:creationId xmlns:a16="http://schemas.microsoft.com/office/drawing/2014/main" id="{A93998EA-1894-EB44-A5C0-CECCC626B579}"/>
                </a:ext>
              </a:extLst>
            </p:cNvPr>
            <p:cNvSpPr/>
            <p:nvPr/>
          </p:nvSpPr>
          <p:spPr>
            <a:xfrm>
              <a:off x="1425235" y="3366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E68923-5D32-F648-A2E1-A1E8ADA22BC1}"/>
                </a:ext>
              </a:extLst>
            </p:cNvPr>
            <p:cNvSpPr/>
            <p:nvPr/>
          </p:nvSpPr>
          <p:spPr>
            <a:xfrm>
              <a:off x="2055429" y="36380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85E19E2-260B-9345-8B81-164D865902DE}"/>
                </a:ext>
              </a:extLst>
            </p:cNvPr>
            <p:cNvSpPr/>
            <p:nvPr/>
          </p:nvSpPr>
          <p:spPr>
            <a:xfrm>
              <a:off x="2043072" y="2871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2694D-EDEF-754B-82DB-3DE82A75B8B0}"/>
                </a:ext>
              </a:extLst>
            </p:cNvPr>
            <p:cNvSpPr txBox="1"/>
            <p:nvPr/>
          </p:nvSpPr>
          <p:spPr>
            <a:xfrm>
              <a:off x="2604809" y="3672025"/>
              <a:ext cx="434883" cy="338554"/>
            </a:xfrm>
            <a:prstGeom prst="rect">
              <a:avLst/>
            </a:prstGeom>
            <a:noFill/>
          </p:spPr>
          <p:txBody>
            <a:bodyPr wrap="square" rtlCol="0">
              <a:spAutoFit/>
            </a:bodyPr>
            <a:lstStyle/>
            <a:p>
              <a:r>
                <a:rPr lang="en-US" sz="1600" dirty="0"/>
                <a:t>C</a:t>
              </a:r>
              <a:r>
                <a:rPr lang="en-US" sz="1600" baseline="-25000" dirty="0"/>
                <a:t>M</a:t>
              </a:r>
            </a:p>
          </p:txBody>
        </p:sp>
      </p:grpSp>
    </p:spTree>
    <p:extLst>
      <p:ext uri="{BB962C8B-B14F-4D97-AF65-F5344CB8AC3E}">
        <p14:creationId xmlns:p14="http://schemas.microsoft.com/office/powerpoint/2010/main" val="1117038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126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558608" y="1629698"/>
                <a:ext cx="10994962"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collector resistor.</a:t>
                </a:r>
              </a:p>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collector resistance).  </a:t>
                </a:r>
                <a:r>
                  <a:rPr lang="en-US" sz="2000" b="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58608" y="1629698"/>
                <a:ext cx="10994962" cy="4959945"/>
              </a:xfrm>
              <a:prstGeom prst="rect">
                <a:avLst/>
              </a:prstGeom>
              <a:blipFill>
                <a:blip r:embed="rId3"/>
                <a:stretch>
                  <a:fillRect l="-924" t="-76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spTree>
    <p:extLst>
      <p:ext uri="{BB962C8B-B14F-4D97-AF65-F5344CB8AC3E}">
        <p14:creationId xmlns:p14="http://schemas.microsoft.com/office/powerpoint/2010/main" val="33462496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Amplifier gain</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472108" y="1530844"/>
                <a:ext cx="9139683"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2108" y="1530844"/>
                <a:ext cx="9139683" cy="4959945"/>
              </a:xfrm>
              <a:prstGeom prst="rect">
                <a:avLst/>
              </a:prstGeom>
              <a:blipFill>
                <a:blip r:embed="rId3"/>
                <a:stretch>
                  <a:fillRect l="-971" t="-51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grpSp>
        <p:nvGrpSpPr>
          <p:cNvPr id="5" name="Group 4">
            <a:extLst>
              <a:ext uri="{FF2B5EF4-FFF2-40B4-BE49-F238E27FC236}">
                <a16:creationId xmlns:a16="http://schemas.microsoft.com/office/drawing/2014/main" id="{7576A290-B15D-3142-8363-62EB8704C3F6}"/>
              </a:ext>
            </a:extLst>
          </p:cNvPr>
          <p:cNvGrpSpPr/>
          <p:nvPr/>
        </p:nvGrpSpPr>
        <p:grpSpPr>
          <a:xfrm>
            <a:off x="9841887" y="2936114"/>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0</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Tree>
    <p:extLst>
      <p:ext uri="{BB962C8B-B14F-4D97-AF65-F5344CB8AC3E}">
        <p14:creationId xmlns:p14="http://schemas.microsoft.com/office/powerpoint/2010/main" val="3220055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1EDE9ED-A75B-0646-BD26-FBD670F8B445}"/>
                  </a:ext>
                </a:extLst>
              </p:cNvPr>
              <p:cNvSpPr txBox="1"/>
              <p:nvPr/>
            </p:nvSpPr>
            <p:spPr>
              <a:xfrm>
                <a:off x="445819" y="1535001"/>
                <a:ext cx="9104212" cy="51217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temperature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445819" y="1535001"/>
                <a:ext cx="9104212" cy="5121736"/>
              </a:xfrm>
              <a:prstGeom prst="rect">
                <a:avLst/>
              </a:prstGeom>
              <a:blipFill>
                <a:blip r:embed="rId3"/>
                <a:stretch>
                  <a:fillRect l="-1114" t="-494"/>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5597856" y="3495908"/>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0E48168E-558B-5344-AE6C-6A66CBC75607}"/>
              </a:ext>
            </a:extLst>
          </p:cNvPr>
          <p:cNvGrpSpPr/>
          <p:nvPr/>
        </p:nvGrpSpPr>
        <p:grpSpPr>
          <a:xfrm>
            <a:off x="10016469" y="480507"/>
            <a:ext cx="1861329" cy="3211135"/>
            <a:chOff x="9424148" y="200665"/>
            <a:chExt cx="1861329" cy="3211135"/>
          </a:xfrm>
        </p:grpSpPr>
        <p:grpSp>
          <p:nvGrpSpPr>
            <p:cNvPr id="32" name="Group 31">
              <a:extLst>
                <a:ext uri="{FF2B5EF4-FFF2-40B4-BE49-F238E27FC236}">
                  <a16:creationId xmlns:a16="http://schemas.microsoft.com/office/drawing/2014/main" id="{3DC0F9CB-4FAA-7544-9215-06292D23BB03}"/>
                </a:ext>
              </a:extLst>
            </p:cNvPr>
            <p:cNvGrpSpPr/>
            <p:nvPr/>
          </p:nvGrpSpPr>
          <p:grpSpPr>
            <a:xfrm>
              <a:off x="10329289" y="1350059"/>
              <a:ext cx="568036" cy="968432"/>
              <a:chOff x="7353993" y="2830482"/>
              <a:chExt cx="423170" cy="609600"/>
            </a:xfrm>
          </p:grpSpPr>
          <p:sp>
            <p:nvSpPr>
              <p:cNvPr id="85" name="Freeform 35">
                <a:extLst>
                  <a:ext uri="{FF2B5EF4-FFF2-40B4-BE49-F238E27FC236}">
                    <a16:creationId xmlns:a16="http://schemas.microsoft.com/office/drawing/2014/main" id="{B24516E0-2635-794A-9E31-4E6E6EA3FBF3}"/>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6" name="Freeform 38">
                <a:extLst>
                  <a:ext uri="{FF2B5EF4-FFF2-40B4-BE49-F238E27FC236}">
                    <a16:creationId xmlns:a16="http://schemas.microsoft.com/office/drawing/2014/main" id="{88EF2465-3751-7E48-863D-B0CE8A242445}"/>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87" name="Straight Connector 86">
                <a:extLst>
                  <a:ext uri="{FF2B5EF4-FFF2-40B4-BE49-F238E27FC236}">
                    <a16:creationId xmlns:a16="http://schemas.microsoft.com/office/drawing/2014/main" id="{025260B0-E9E6-034A-A0FB-648543818E55}"/>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05">
              <a:extLst>
                <a:ext uri="{FF2B5EF4-FFF2-40B4-BE49-F238E27FC236}">
                  <a16:creationId xmlns:a16="http://schemas.microsoft.com/office/drawing/2014/main" id="{744B0A2E-6F02-904C-8942-5666E14FC8E4}"/>
                </a:ext>
              </a:extLst>
            </p:cNvPr>
            <p:cNvGrpSpPr>
              <a:grpSpLocks/>
            </p:cNvGrpSpPr>
            <p:nvPr/>
          </p:nvGrpSpPr>
          <p:grpSpPr bwMode="auto">
            <a:xfrm rot="10800000">
              <a:off x="9775527" y="1815295"/>
              <a:ext cx="304800" cy="762000"/>
              <a:chOff x="3888" y="2400"/>
              <a:chExt cx="192" cy="480"/>
            </a:xfrm>
          </p:grpSpPr>
          <p:sp>
            <p:nvSpPr>
              <p:cNvPr id="80" name="Oval 40">
                <a:extLst>
                  <a:ext uri="{FF2B5EF4-FFF2-40B4-BE49-F238E27FC236}">
                    <a16:creationId xmlns:a16="http://schemas.microsoft.com/office/drawing/2014/main" id="{BFF5CA80-5428-EA49-A841-CE4168BBAD7B}"/>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1" name="Line 41">
                <a:extLst>
                  <a:ext uri="{FF2B5EF4-FFF2-40B4-BE49-F238E27FC236}">
                    <a16:creationId xmlns:a16="http://schemas.microsoft.com/office/drawing/2014/main" id="{9C8FD740-B7BE-6843-8616-9885256C19B4}"/>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2" name="Line 42">
                <a:extLst>
                  <a:ext uri="{FF2B5EF4-FFF2-40B4-BE49-F238E27FC236}">
                    <a16:creationId xmlns:a16="http://schemas.microsoft.com/office/drawing/2014/main" id="{29245371-3501-F94A-A4A5-C3649ECDCCA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3" name="Line 43">
                <a:extLst>
                  <a:ext uri="{FF2B5EF4-FFF2-40B4-BE49-F238E27FC236}">
                    <a16:creationId xmlns:a16="http://schemas.microsoft.com/office/drawing/2014/main" id="{1EC8E65A-CD07-AE40-AD80-CDC1531FE2A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84" name="Freeform 44">
                <a:extLst>
                  <a:ext uri="{FF2B5EF4-FFF2-40B4-BE49-F238E27FC236}">
                    <a16:creationId xmlns:a16="http://schemas.microsoft.com/office/drawing/2014/main" id="{EF949FDD-0C8D-8D4A-B426-AD3EABE1BFD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7" name="TextBox 36">
              <a:extLst>
                <a:ext uri="{FF2B5EF4-FFF2-40B4-BE49-F238E27FC236}">
                  <a16:creationId xmlns:a16="http://schemas.microsoft.com/office/drawing/2014/main" id="{981E0AA0-1BE1-AC4D-B708-B9B937D328F8}"/>
                </a:ext>
              </a:extLst>
            </p:cNvPr>
            <p:cNvSpPr txBox="1"/>
            <p:nvPr/>
          </p:nvSpPr>
          <p:spPr>
            <a:xfrm>
              <a:off x="9453522" y="2797137"/>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38" name="TextBox 37">
              <a:extLst>
                <a:ext uri="{FF2B5EF4-FFF2-40B4-BE49-F238E27FC236}">
                  <a16:creationId xmlns:a16="http://schemas.microsoft.com/office/drawing/2014/main" id="{D39CEB2D-F905-824C-8A0B-DF149FE6CE57}"/>
                </a:ext>
              </a:extLst>
            </p:cNvPr>
            <p:cNvSpPr txBox="1"/>
            <p:nvPr/>
          </p:nvSpPr>
          <p:spPr>
            <a:xfrm>
              <a:off x="9424148" y="1973950"/>
              <a:ext cx="394660" cy="369332"/>
            </a:xfrm>
            <a:prstGeom prst="rect">
              <a:avLst/>
            </a:prstGeom>
            <a:noFill/>
          </p:spPr>
          <p:txBody>
            <a:bodyPr wrap="none" rtlCol="0">
              <a:spAutoFit/>
            </a:bodyPr>
            <a:lstStyle/>
            <a:p>
              <a:r>
                <a:rPr lang="en-US" dirty="0"/>
                <a:t>V</a:t>
              </a:r>
              <a:r>
                <a:rPr lang="en-US" baseline="-25000" dirty="0"/>
                <a:t>0</a:t>
              </a:r>
            </a:p>
          </p:txBody>
        </p:sp>
        <p:sp>
          <p:nvSpPr>
            <p:cNvPr id="41" name="Oval 40">
              <a:extLst>
                <a:ext uri="{FF2B5EF4-FFF2-40B4-BE49-F238E27FC236}">
                  <a16:creationId xmlns:a16="http://schemas.microsoft.com/office/drawing/2014/main" id="{56C56773-ECBF-8145-81DC-65A10877A313}"/>
                </a:ext>
              </a:extLst>
            </p:cNvPr>
            <p:cNvSpPr/>
            <p:nvPr/>
          </p:nvSpPr>
          <p:spPr>
            <a:xfrm>
              <a:off x="10268796" y="1785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Oval 41">
              <a:extLst>
                <a:ext uri="{FF2B5EF4-FFF2-40B4-BE49-F238E27FC236}">
                  <a16:creationId xmlns:a16="http://schemas.microsoft.com/office/drawing/2014/main" id="{5041DF8E-6C95-454E-BDAA-34A940F3371B}"/>
                </a:ext>
              </a:extLst>
            </p:cNvPr>
            <p:cNvSpPr/>
            <p:nvPr/>
          </p:nvSpPr>
          <p:spPr>
            <a:xfrm>
              <a:off x="10850691" y="13425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073AAF4-0016-4D41-AEBF-E29BCFB83F02}"/>
                </a:ext>
              </a:extLst>
            </p:cNvPr>
            <p:cNvSpPr txBox="1"/>
            <p:nvPr/>
          </p:nvSpPr>
          <p:spPr>
            <a:xfrm>
              <a:off x="10171238" y="145312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44" name="TextBox 43">
              <a:extLst>
                <a:ext uri="{FF2B5EF4-FFF2-40B4-BE49-F238E27FC236}">
                  <a16:creationId xmlns:a16="http://schemas.microsoft.com/office/drawing/2014/main" id="{67FA4421-72EA-8B4B-9BF3-E3DFB25E45BC}"/>
                </a:ext>
              </a:extLst>
            </p:cNvPr>
            <p:cNvSpPr txBox="1"/>
            <p:nvPr/>
          </p:nvSpPr>
          <p:spPr>
            <a:xfrm>
              <a:off x="10718603" y="200665"/>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47" name="Freeform 12">
              <a:extLst>
                <a:ext uri="{FF2B5EF4-FFF2-40B4-BE49-F238E27FC236}">
                  <a16:creationId xmlns:a16="http://schemas.microsoft.com/office/drawing/2014/main" id="{A3EECB45-C8B6-514B-944E-C86C472F1622}"/>
                </a:ext>
              </a:extLst>
            </p:cNvPr>
            <p:cNvSpPr>
              <a:spLocks/>
            </p:cNvSpPr>
            <p:nvPr/>
          </p:nvSpPr>
          <p:spPr bwMode="auto">
            <a:xfrm flipH="1">
              <a:off x="10830806" y="665842"/>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Oval 48">
              <a:extLst>
                <a:ext uri="{FF2B5EF4-FFF2-40B4-BE49-F238E27FC236}">
                  <a16:creationId xmlns:a16="http://schemas.microsoft.com/office/drawing/2014/main" id="{A663DD02-7AC3-9542-9D3F-F63CBCFDCF3B}"/>
                </a:ext>
              </a:extLst>
            </p:cNvPr>
            <p:cNvSpPr/>
            <p:nvPr/>
          </p:nvSpPr>
          <p:spPr>
            <a:xfrm>
              <a:off x="10859850" y="572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0">
              <a:extLst>
                <a:ext uri="{FF2B5EF4-FFF2-40B4-BE49-F238E27FC236}">
                  <a16:creationId xmlns:a16="http://schemas.microsoft.com/office/drawing/2014/main" id="{8D6428AB-F9F3-B442-BFBD-F133623AAF5B}"/>
                </a:ext>
              </a:extLst>
            </p:cNvPr>
            <p:cNvGrpSpPr>
              <a:grpSpLocks/>
            </p:cNvGrpSpPr>
            <p:nvPr/>
          </p:nvGrpSpPr>
          <p:grpSpPr bwMode="auto">
            <a:xfrm>
              <a:off x="9856839" y="3107000"/>
              <a:ext cx="152400" cy="304800"/>
              <a:chOff x="3264" y="3072"/>
              <a:chExt cx="96" cy="192"/>
            </a:xfrm>
          </p:grpSpPr>
          <p:sp>
            <p:nvSpPr>
              <p:cNvPr id="89" name="Line 17">
                <a:extLst>
                  <a:ext uri="{FF2B5EF4-FFF2-40B4-BE49-F238E27FC236}">
                    <a16:creationId xmlns:a16="http://schemas.microsoft.com/office/drawing/2014/main" id="{9A05A7F9-58B6-684A-AF18-CC1CEF4E92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18">
                <a:extLst>
                  <a:ext uri="{FF2B5EF4-FFF2-40B4-BE49-F238E27FC236}">
                    <a16:creationId xmlns:a16="http://schemas.microsoft.com/office/drawing/2014/main" id="{C1194574-B47F-5E41-A37E-0388C7C7DF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1" name="Freeform 12">
              <a:extLst>
                <a:ext uri="{FF2B5EF4-FFF2-40B4-BE49-F238E27FC236}">
                  <a16:creationId xmlns:a16="http://schemas.microsoft.com/office/drawing/2014/main" id="{CAFD4093-9475-A245-989A-6F42902B03AE}"/>
                </a:ext>
              </a:extLst>
            </p:cNvPr>
            <p:cNvSpPr>
              <a:spLocks/>
            </p:cNvSpPr>
            <p:nvPr/>
          </p:nvSpPr>
          <p:spPr bwMode="auto">
            <a:xfrm flipH="1">
              <a:off x="9860303" y="242850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2" name="TextBox 91">
              <a:extLst>
                <a:ext uri="{FF2B5EF4-FFF2-40B4-BE49-F238E27FC236}">
                  <a16:creationId xmlns:a16="http://schemas.microsoft.com/office/drawing/2014/main" id="{0EF62EE1-2E5A-4B4B-B76A-84BB22F0DE78}"/>
                </a:ext>
              </a:extLst>
            </p:cNvPr>
            <p:cNvSpPr txBox="1"/>
            <p:nvPr/>
          </p:nvSpPr>
          <p:spPr>
            <a:xfrm>
              <a:off x="10915247" y="1237967"/>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93" name="Group 220">
              <a:extLst>
                <a:ext uri="{FF2B5EF4-FFF2-40B4-BE49-F238E27FC236}">
                  <a16:creationId xmlns:a16="http://schemas.microsoft.com/office/drawing/2014/main" id="{4E445A6B-70F2-3544-B039-82AE725DFF4A}"/>
                </a:ext>
              </a:extLst>
            </p:cNvPr>
            <p:cNvGrpSpPr>
              <a:grpSpLocks/>
            </p:cNvGrpSpPr>
            <p:nvPr/>
          </p:nvGrpSpPr>
          <p:grpSpPr bwMode="auto">
            <a:xfrm>
              <a:off x="10820404" y="2256017"/>
              <a:ext cx="152400" cy="335280"/>
              <a:chOff x="3264" y="3072"/>
              <a:chExt cx="96" cy="192"/>
            </a:xfrm>
          </p:grpSpPr>
          <p:sp>
            <p:nvSpPr>
              <p:cNvPr id="94" name="Line 17">
                <a:extLst>
                  <a:ext uri="{FF2B5EF4-FFF2-40B4-BE49-F238E27FC236}">
                    <a16:creationId xmlns:a16="http://schemas.microsoft.com/office/drawing/2014/main" id="{448E785C-661E-594B-A60B-DBE2A0CC588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Freeform 18">
                <a:extLst>
                  <a:ext uri="{FF2B5EF4-FFF2-40B4-BE49-F238E27FC236}">
                    <a16:creationId xmlns:a16="http://schemas.microsoft.com/office/drawing/2014/main" id="{8E675D71-A1E8-9E4C-9D16-30ECCC3FB2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6" name="Straight Connector 95">
              <a:extLst>
                <a:ext uri="{FF2B5EF4-FFF2-40B4-BE49-F238E27FC236}">
                  <a16:creationId xmlns:a16="http://schemas.microsoft.com/office/drawing/2014/main" id="{44AA2F2E-1EEC-5F47-8A2B-D62F6CF4BE1D}"/>
                </a:ext>
              </a:extLst>
            </p:cNvPr>
            <p:cNvCxnSpPr>
              <a:cxnSpLocks/>
            </p:cNvCxnSpPr>
            <p:nvPr/>
          </p:nvCxnSpPr>
          <p:spPr>
            <a:xfrm>
              <a:off x="9915693" y="1831505"/>
              <a:ext cx="401157"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D7E094E-F2EA-CE46-9E61-10777CFCCB94}"/>
                </a:ext>
              </a:extLst>
            </p:cNvPr>
            <p:cNvSpPr txBox="1"/>
            <p:nvPr/>
          </p:nvSpPr>
          <p:spPr>
            <a:xfrm>
              <a:off x="10477714" y="874172"/>
              <a:ext cx="309700" cy="369332"/>
            </a:xfrm>
            <a:prstGeom prst="rect">
              <a:avLst/>
            </a:prstGeom>
            <a:noFill/>
          </p:spPr>
          <p:txBody>
            <a:bodyPr wrap="none" rtlCol="0">
              <a:spAutoFit/>
            </a:bodyPr>
            <a:lstStyle/>
            <a:p>
              <a:r>
                <a:rPr lang="en-US" dirty="0"/>
                <a:t>R</a:t>
              </a:r>
              <a:endParaRPr lang="en-US" baseline="-25000" dirty="0"/>
            </a:p>
          </p:txBody>
        </p:sp>
      </p:grpSp>
      <p:grpSp>
        <p:nvGrpSpPr>
          <p:cNvPr id="4" name="Group 3">
            <a:extLst>
              <a:ext uri="{FF2B5EF4-FFF2-40B4-BE49-F238E27FC236}">
                <a16:creationId xmlns:a16="http://schemas.microsoft.com/office/drawing/2014/main" id="{5225BB8E-F6DF-1748-A98A-6ADBAD882D76}"/>
              </a:ext>
            </a:extLst>
          </p:cNvPr>
          <p:cNvGrpSpPr/>
          <p:nvPr/>
        </p:nvGrpSpPr>
        <p:grpSpPr>
          <a:xfrm>
            <a:off x="9510352" y="4094027"/>
            <a:ext cx="2412800" cy="2390632"/>
            <a:chOff x="9025077" y="2919282"/>
            <a:chExt cx="2412800" cy="2390632"/>
          </a:xfrm>
        </p:grpSpPr>
        <p:grpSp>
          <p:nvGrpSpPr>
            <p:cNvPr id="97" name="Group 96">
              <a:extLst>
                <a:ext uri="{FF2B5EF4-FFF2-40B4-BE49-F238E27FC236}">
                  <a16:creationId xmlns:a16="http://schemas.microsoft.com/office/drawing/2014/main" id="{D6F21ECA-0140-9A4F-86E7-2FF4FC579511}"/>
                </a:ext>
              </a:extLst>
            </p:cNvPr>
            <p:cNvGrpSpPr/>
            <p:nvPr/>
          </p:nvGrpSpPr>
          <p:grpSpPr>
            <a:xfrm>
              <a:off x="10481689" y="4068676"/>
              <a:ext cx="568036" cy="968432"/>
              <a:chOff x="7353993" y="2830482"/>
              <a:chExt cx="423170" cy="609600"/>
            </a:xfrm>
          </p:grpSpPr>
          <p:sp>
            <p:nvSpPr>
              <p:cNvPr id="98" name="Freeform 35">
                <a:extLst>
                  <a:ext uri="{FF2B5EF4-FFF2-40B4-BE49-F238E27FC236}">
                    <a16:creationId xmlns:a16="http://schemas.microsoft.com/office/drawing/2014/main" id="{86910BDE-FA02-044A-9A28-5CC1F8A2FD0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9" name="Freeform 38">
                <a:extLst>
                  <a:ext uri="{FF2B5EF4-FFF2-40B4-BE49-F238E27FC236}">
                    <a16:creationId xmlns:a16="http://schemas.microsoft.com/office/drawing/2014/main" id="{27A3DA89-4244-3E4D-9899-0C763CB5B9D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00" name="Straight Connector 99">
                <a:extLst>
                  <a:ext uri="{FF2B5EF4-FFF2-40B4-BE49-F238E27FC236}">
                    <a16:creationId xmlns:a16="http://schemas.microsoft.com/office/drawing/2014/main" id="{D475C4D2-07F3-7348-8F5C-C7BDCCE8528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205">
              <a:extLst>
                <a:ext uri="{FF2B5EF4-FFF2-40B4-BE49-F238E27FC236}">
                  <a16:creationId xmlns:a16="http://schemas.microsoft.com/office/drawing/2014/main" id="{D6DC35A6-DF1B-DC44-AFB8-E6381752B821}"/>
                </a:ext>
              </a:extLst>
            </p:cNvPr>
            <p:cNvGrpSpPr>
              <a:grpSpLocks/>
            </p:cNvGrpSpPr>
            <p:nvPr/>
          </p:nvGrpSpPr>
          <p:grpSpPr bwMode="auto">
            <a:xfrm rot="5400000">
              <a:off x="9448503" y="4176131"/>
              <a:ext cx="304800" cy="762000"/>
              <a:chOff x="3888" y="2400"/>
              <a:chExt cx="192" cy="480"/>
            </a:xfrm>
          </p:grpSpPr>
          <p:sp>
            <p:nvSpPr>
              <p:cNvPr id="102" name="Oval 40">
                <a:extLst>
                  <a:ext uri="{FF2B5EF4-FFF2-40B4-BE49-F238E27FC236}">
                    <a16:creationId xmlns:a16="http://schemas.microsoft.com/office/drawing/2014/main" id="{3E29A5D5-15E5-8E47-A716-DEBBD3E784A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03" name="Line 41">
                <a:extLst>
                  <a:ext uri="{FF2B5EF4-FFF2-40B4-BE49-F238E27FC236}">
                    <a16:creationId xmlns:a16="http://schemas.microsoft.com/office/drawing/2014/main" id="{7E928BE7-F3B3-9248-9F6A-B385AD43A19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4" name="Line 42">
                <a:extLst>
                  <a:ext uri="{FF2B5EF4-FFF2-40B4-BE49-F238E27FC236}">
                    <a16:creationId xmlns:a16="http://schemas.microsoft.com/office/drawing/2014/main" id="{B30CF8A5-1203-3346-AE06-43C93DE4C95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07" name="TextBox 106">
              <a:extLst>
                <a:ext uri="{FF2B5EF4-FFF2-40B4-BE49-F238E27FC236}">
                  <a16:creationId xmlns:a16="http://schemas.microsoft.com/office/drawing/2014/main" id="{EC8F1F88-2CE0-5D49-A3F8-29BB0A1E4FDF}"/>
                </a:ext>
              </a:extLst>
            </p:cNvPr>
            <p:cNvSpPr txBox="1"/>
            <p:nvPr/>
          </p:nvSpPr>
          <p:spPr>
            <a:xfrm>
              <a:off x="10071750" y="4722125"/>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108" name="TextBox 107">
              <a:extLst>
                <a:ext uri="{FF2B5EF4-FFF2-40B4-BE49-F238E27FC236}">
                  <a16:creationId xmlns:a16="http://schemas.microsoft.com/office/drawing/2014/main" id="{17156F8A-7F55-704B-9066-3681F40848F2}"/>
                </a:ext>
              </a:extLst>
            </p:cNvPr>
            <p:cNvSpPr txBox="1"/>
            <p:nvPr/>
          </p:nvSpPr>
          <p:spPr>
            <a:xfrm>
              <a:off x="9404018" y="4734310"/>
              <a:ext cx="394660" cy="369332"/>
            </a:xfrm>
            <a:prstGeom prst="rect">
              <a:avLst/>
            </a:prstGeom>
            <a:noFill/>
          </p:spPr>
          <p:txBody>
            <a:bodyPr wrap="none" rtlCol="0">
              <a:spAutoFit/>
            </a:bodyPr>
            <a:lstStyle/>
            <a:p>
              <a:r>
                <a:rPr lang="en-US" dirty="0"/>
                <a:t>V</a:t>
              </a:r>
              <a:r>
                <a:rPr lang="en-US" baseline="-25000" dirty="0"/>
                <a:t>0</a:t>
              </a:r>
            </a:p>
          </p:txBody>
        </p:sp>
        <p:sp>
          <p:nvSpPr>
            <p:cNvPr id="109" name="Oval 108">
              <a:extLst>
                <a:ext uri="{FF2B5EF4-FFF2-40B4-BE49-F238E27FC236}">
                  <a16:creationId xmlns:a16="http://schemas.microsoft.com/office/drawing/2014/main" id="{585939DF-01BD-6341-A1B6-BA281C411816}"/>
                </a:ext>
              </a:extLst>
            </p:cNvPr>
            <p:cNvSpPr/>
            <p:nvPr/>
          </p:nvSpPr>
          <p:spPr>
            <a:xfrm>
              <a:off x="10421196" y="45044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Oval 109">
              <a:extLst>
                <a:ext uri="{FF2B5EF4-FFF2-40B4-BE49-F238E27FC236}">
                  <a16:creationId xmlns:a16="http://schemas.microsoft.com/office/drawing/2014/main" id="{B6E944B0-1537-4347-9363-63A6115BF36D}"/>
                </a:ext>
              </a:extLst>
            </p:cNvPr>
            <p:cNvSpPr/>
            <p:nvPr/>
          </p:nvSpPr>
          <p:spPr>
            <a:xfrm>
              <a:off x="11003091" y="40611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TextBox 110">
              <a:extLst>
                <a:ext uri="{FF2B5EF4-FFF2-40B4-BE49-F238E27FC236}">
                  <a16:creationId xmlns:a16="http://schemas.microsoft.com/office/drawing/2014/main" id="{9A58E72F-D824-1F4C-B7C8-FF76EB4B0FD8}"/>
                </a:ext>
              </a:extLst>
            </p:cNvPr>
            <p:cNvSpPr txBox="1"/>
            <p:nvPr/>
          </p:nvSpPr>
          <p:spPr>
            <a:xfrm>
              <a:off x="10323638" y="4137232"/>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12" name="TextBox 111">
              <a:extLst>
                <a:ext uri="{FF2B5EF4-FFF2-40B4-BE49-F238E27FC236}">
                  <a16:creationId xmlns:a16="http://schemas.microsoft.com/office/drawing/2014/main" id="{F7B87BEF-B199-624F-9D63-034A10FD3C76}"/>
                </a:ext>
              </a:extLst>
            </p:cNvPr>
            <p:cNvSpPr txBox="1"/>
            <p:nvPr/>
          </p:nvSpPr>
          <p:spPr>
            <a:xfrm>
              <a:off x="10871003" y="2919282"/>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113" name="Freeform 12">
              <a:extLst>
                <a:ext uri="{FF2B5EF4-FFF2-40B4-BE49-F238E27FC236}">
                  <a16:creationId xmlns:a16="http://schemas.microsoft.com/office/drawing/2014/main" id="{EA0D46B6-792D-CD4F-AB7B-84CB0DBE5B7C}"/>
                </a:ext>
              </a:extLst>
            </p:cNvPr>
            <p:cNvSpPr>
              <a:spLocks/>
            </p:cNvSpPr>
            <p:nvPr/>
          </p:nvSpPr>
          <p:spPr bwMode="auto">
            <a:xfrm flipH="1">
              <a:off x="10983206" y="338445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Oval 113">
              <a:extLst>
                <a:ext uri="{FF2B5EF4-FFF2-40B4-BE49-F238E27FC236}">
                  <a16:creationId xmlns:a16="http://schemas.microsoft.com/office/drawing/2014/main" id="{C7DED040-6585-5F47-BC0B-DF091292A968}"/>
                </a:ext>
              </a:extLst>
            </p:cNvPr>
            <p:cNvSpPr/>
            <p:nvPr/>
          </p:nvSpPr>
          <p:spPr>
            <a:xfrm>
              <a:off x="11012250" y="3290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Freeform 12">
              <a:extLst>
                <a:ext uri="{FF2B5EF4-FFF2-40B4-BE49-F238E27FC236}">
                  <a16:creationId xmlns:a16="http://schemas.microsoft.com/office/drawing/2014/main" id="{A973EEB5-0246-0B4A-BAC5-37C7234DC83D}"/>
                </a:ext>
              </a:extLst>
            </p:cNvPr>
            <p:cNvSpPr>
              <a:spLocks/>
            </p:cNvSpPr>
            <p:nvPr/>
          </p:nvSpPr>
          <p:spPr bwMode="auto">
            <a:xfrm rot="5400000" flipH="1">
              <a:off x="10116220" y="4284480"/>
              <a:ext cx="148927" cy="5384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9" name="TextBox 118">
              <a:extLst>
                <a:ext uri="{FF2B5EF4-FFF2-40B4-BE49-F238E27FC236}">
                  <a16:creationId xmlns:a16="http://schemas.microsoft.com/office/drawing/2014/main" id="{72E4934E-0322-E94B-89A8-A8868224B02F}"/>
                </a:ext>
              </a:extLst>
            </p:cNvPr>
            <p:cNvSpPr txBox="1"/>
            <p:nvPr/>
          </p:nvSpPr>
          <p:spPr>
            <a:xfrm>
              <a:off x="11067647" y="3956584"/>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120" name="Group 220">
              <a:extLst>
                <a:ext uri="{FF2B5EF4-FFF2-40B4-BE49-F238E27FC236}">
                  <a16:creationId xmlns:a16="http://schemas.microsoft.com/office/drawing/2014/main" id="{A3012E0F-C039-CF4C-B074-9DD369182FAE}"/>
                </a:ext>
              </a:extLst>
            </p:cNvPr>
            <p:cNvGrpSpPr>
              <a:grpSpLocks/>
            </p:cNvGrpSpPr>
            <p:nvPr/>
          </p:nvGrpSpPr>
          <p:grpSpPr bwMode="auto">
            <a:xfrm>
              <a:off x="10972804" y="4974634"/>
              <a:ext cx="152400" cy="335280"/>
              <a:chOff x="3264" y="3072"/>
              <a:chExt cx="96" cy="192"/>
            </a:xfrm>
          </p:grpSpPr>
          <p:sp>
            <p:nvSpPr>
              <p:cNvPr id="121" name="Line 17">
                <a:extLst>
                  <a:ext uri="{FF2B5EF4-FFF2-40B4-BE49-F238E27FC236}">
                    <a16:creationId xmlns:a16="http://schemas.microsoft.com/office/drawing/2014/main" id="{03CA7C78-7F3F-E043-AC22-B0FED14016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Freeform 18">
                <a:extLst>
                  <a:ext uri="{FF2B5EF4-FFF2-40B4-BE49-F238E27FC236}">
                    <a16:creationId xmlns:a16="http://schemas.microsoft.com/office/drawing/2014/main" id="{E61741ED-CC30-5F45-956A-C37305B48E6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 name="TextBox 124">
              <a:extLst>
                <a:ext uri="{FF2B5EF4-FFF2-40B4-BE49-F238E27FC236}">
                  <a16:creationId xmlns:a16="http://schemas.microsoft.com/office/drawing/2014/main" id="{F9E4DEA1-DB5B-0148-B0F5-29D8BD5B1D26}"/>
                </a:ext>
              </a:extLst>
            </p:cNvPr>
            <p:cNvSpPr txBox="1"/>
            <p:nvPr/>
          </p:nvSpPr>
          <p:spPr>
            <a:xfrm>
              <a:off x="10630114" y="3563291"/>
              <a:ext cx="309700" cy="369332"/>
            </a:xfrm>
            <a:prstGeom prst="rect">
              <a:avLst/>
            </a:prstGeom>
            <a:noFill/>
          </p:spPr>
          <p:txBody>
            <a:bodyPr wrap="none" rtlCol="0">
              <a:spAutoFit/>
            </a:bodyPr>
            <a:lstStyle/>
            <a:p>
              <a:r>
                <a:rPr lang="en-US" dirty="0"/>
                <a:t>R</a:t>
              </a:r>
              <a:endParaRPr lang="en-US" baseline="-25000" dirty="0"/>
            </a:p>
          </p:txBody>
        </p:sp>
        <p:sp>
          <p:nvSpPr>
            <p:cNvPr id="126" name="Oval 125">
              <a:extLst>
                <a:ext uri="{FF2B5EF4-FFF2-40B4-BE49-F238E27FC236}">
                  <a16:creationId xmlns:a16="http://schemas.microsoft.com/office/drawing/2014/main" id="{A32F6863-B24D-3A46-9DDB-AEA29C5E0190}"/>
                </a:ext>
              </a:extLst>
            </p:cNvPr>
            <p:cNvSpPr/>
            <p:nvPr/>
          </p:nvSpPr>
          <p:spPr>
            <a:xfrm>
              <a:off x="9197829" y="45128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5FB05AF7-76AB-2949-9B40-23C59E309145}"/>
                </a:ext>
              </a:extLst>
            </p:cNvPr>
            <p:cNvSpPr txBox="1"/>
            <p:nvPr/>
          </p:nvSpPr>
          <p:spPr>
            <a:xfrm>
              <a:off x="9025077" y="4182614"/>
              <a:ext cx="476412" cy="369332"/>
            </a:xfrm>
            <a:prstGeom prst="rect">
              <a:avLst/>
            </a:prstGeom>
            <a:noFill/>
          </p:spPr>
          <p:txBody>
            <a:bodyPr wrap="none" rtlCol="0">
              <a:spAutoFit/>
            </a:bodyPr>
            <a:lstStyle/>
            <a:p>
              <a:r>
                <a:rPr lang="en-US" dirty="0" err="1"/>
                <a:t>V</a:t>
              </a:r>
              <a:r>
                <a:rPr lang="en-US" baseline="-25000" dirty="0" err="1"/>
                <a:t>bb</a:t>
              </a:r>
              <a:endParaRPr lang="en-US" baseline="-25000" dirty="0"/>
            </a:p>
          </p:txBody>
        </p:sp>
      </p:grpSp>
    </p:spTree>
    <p:extLst>
      <p:ext uri="{BB962C8B-B14F-4D97-AF65-F5344CB8AC3E}">
        <p14:creationId xmlns:p14="http://schemas.microsoft.com/office/powerpoint/2010/main" val="305181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454705" y="1478870"/>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dirty="0">
                    <a:solidFill>
                      <a:srgbClr val="000000"/>
                    </a:solidFill>
                    <a:latin typeface="Calibri"/>
                    <a:cs typeface="Calibri"/>
                    <a:sym typeface="Calibri"/>
                  </a:rPr>
                  <a:t>T</a:t>
                </a:r>
                <a:r>
                  <a:rPr lang="en-US" b="0" dirty="0">
                    <a:solidFill>
                      <a:srgbClr val="000000"/>
                    </a:solidFill>
                    <a:latin typeface="Calibri"/>
                    <a:cs typeface="Calibri"/>
                    <a:sym typeface="Calibri"/>
                  </a:rPr>
                  <a: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4705" y="1478870"/>
                <a:ext cx="8882631" cy="5205267"/>
              </a:xfrm>
              <a:prstGeom prst="rect">
                <a:avLst/>
              </a:prstGeom>
              <a:blipFill>
                <a:blip r:embed="rId3"/>
                <a:stretch>
                  <a:fillRect l="-1000" t="-48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9818623" y="842315"/>
            <a:ext cx="474366" cy="369332"/>
          </a:xfrm>
          <a:prstGeom prst="rect">
            <a:avLst/>
          </a:prstGeom>
          <a:noFill/>
        </p:spPr>
        <p:txBody>
          <a:bodyPr wrap="square" rtlCol="0">
            <a:spAutoFit/>
          </a:bodyPr>
          <a:lstStyle/>
          <a:p>
            <a:r>
              <a:rPr lang="en-US" dirty="0"/>
              <a:t>A</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616629" y="479560"/>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err="1"/>
                <a:t>V</a:t>
              </a:r>
              <a:r>
                <a:rPr lang="en-US" baseline="-25000" dirty="0" err="1"/>
                <a:t>b</a:t>
              </a:r>
              <a:endParaRPr lang="en-US" baseline="-25000" dirty="0"/>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285477"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553298"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grpSp>
        <p:nvGrpSpPr>
          <p:cNvPr id="9" name="Group 8">
            <a:extLst>
              <a:ext uri="{FF2B5EF4-FFF2-40B4-BE49-F238E27FC236}">
                <a16:creationId xmlns:a16="http://schemas.microsoft.com/office/drawing/2014/main" id="{8D00CA08-FABE-DA46-88A6-837ABAD580DC}"/>
              </a:ext>
            </a:extLst>
          </p:cNvPr>
          <p:cNvGrpSpPr/>
          <p:nvPr/>
        </p:nvGrpSpPr>
        <p:grpSpPr>
          <a:xfrm>
            <a:off x="9534875" y="3777949"/>
            <a:ext cx="2290029" cy="2623878"/>
            <a:chOff x="9659205" y="3807404"/>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10539198" y="4224890"/>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10426559" y="5112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9669878" y="5363270"/>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10979033" y="380740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10932288" y="416199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10875471" y="545734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10757854" y="5384458"/>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11022964" y="5427643"/>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11009543" y="5456487"/>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9749040" y="5499484"/>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9800391" y="5351324"/>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9843520" y="4935612"/>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10313971" y="5525333"/>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10585592" y="473178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10585592" y="4731785"/>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10875678" y="422689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11522288" y="4222545"/>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10818847" y="575961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11504035" y="4772296"/>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10807349" y="6126482"/>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11442074" y="4104878"/>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9659205" y="5506026"/>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11431400" y="3842687"/>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10901041" y="5841301"/>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11171008" y="4360842"/>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sp>
        <p:nvSpPr>
          <p:cNvPr id="169" name="TextBox 168">
            <a:extLst>
              <a:ext uri="{FF2B5EF4-FFF2-40B4-BE49-F238E27FC236}">
                <a16:creationId xmlns:a16="http://schemas.microsoft.com/office/drawing/2014/main" id="{9BDE6ED3-C78F-524F-8205-991AB2802BA0}"/>
              </a:ext>
            </a:extLst>
          </p:cNvPr>
          <p:cNvSpPr txBox="1"/>
          <p:nvPr/>
        </p:nvSpPr>
        <p:spPr>
          <a:xfrm>
            <a:off x="9944896" y="4064493"/>
            <a:ext cx="474366" cy="369332"/>
          </a:xfrm>
          <a:prstGeom prst="rect">
            <a:avLst/>
          </a:prstGeom>
          <a:noFill/>
        </p:spPr>
        <p:txBody>
          <a:bodyPr wrap="square" rtlCol="0">
            <a:spAutoFit/>
          </a:bodyPr>
          <a:lstStyle/>
          <a:p>
            <a:r>
              <a:rPr lang="en-US" dirty="0"/>
              <a:t>B</a:t>
            </a:r>
          </a:p>
        </p:txBody>
      </p:sp>
    </p:spTree>
    <p:extLst>
      <p:ext uri="{BB962C8B-B14F-4D97-AF65-F5344CB8AC3E}">
        <p14:creationId xmlns:p14="http://schemas.microsoft.com/office/powerpoint/2010/main" val="3330599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486036" y="1457930"/>
                <a:ext cx="8967120"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86036" y="1457930"/>
                <a:ext cx="8967120" cy="5205267"/>
              </a:xfrm>
              <a:prstGeom prst="rect">
                <a:avLst/>
              </a:prstGeom>
              <a:blipFill>
                <a:blip r:embed="rId3"/>
                <a:stretch>
                  <a:fillRect l="-990" t="-48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489391"/>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554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87725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emitter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84933" y="1801581"/>
                <a:ext cx="9064982"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84933" y="1801581"/>
                <a:ext cx="9064982" cy="3368915"/>
              </a:xfrm>
              <a:prstGeom prst="rect">
                <a:avLst/>
              </a:prstGeom>
              <a:blipFill>
                <a:blip r:embed="rId3"/>
                <a:stretch>
                  <a:fillRect l="-11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48" name="Group 47">
            <a:extLst>
              <a:ext uri="{FF2B5EF4-FFF2-40B4-BE49-F238E27FC236}">
                <a16:creationId xmlns:a16="http://schemas.microsoft.com/office/drawing/2014/main" id="{AFB37251-3E3D-FD4E-9EA8-6F649744CF31}"/>
              </a:ext>
            </a:extLst>
          </p:cNvPr>
          <p:cNvGrpSpPr/>
          <p:nvPr/>
        </p:nvGrpSpPr>
        <p:grpSpPr>
          <a:xfrm>
            <a:off x="9897954" y="2138690"/>
            <a:ext cx="1880618" cy="2402829"/>
            <a:chOff x="8970491" y="2138690"/>
            <a:chExt cx="1880618" cy="2402829"/>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9986189" y="2591310"/>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55" name="Group 207">
              <a:extLst>
                <a:ext uri="{FF2B5EF4-FFF2-40B4-BE49-F238E27FC236}">
                  <a16:creationId xmlns:a16="http://schemas.microsoft.com/office/drawing/2014/main" id="{6CDD7FBF-1D9E-1644-BF14-FB92E64B60D2}"/>
                </a:ext>
              </a:extLst>
            </p:cNvPr>
            <p:cNvGrpSpPr>
              <a:grpSpLocks/>
            </p:cNvGrpSpPr>
            <p:nvPr/>
          </p:nvGrpSpPr>
          <p:grpSpPr bwMode="auto">
            <a:xfrm>
              <a:off x="9325941" y="2884269"/>
              <a:ext cx="304800" cy="762000"/>
              <a:chOff x="4560" y="2400"/>
              <a:chExt cx="192" cy="480"/>
            </a:xfrm>
          </p:grpSpPr>
          <p:sp>
            <p:nvSpPr>
              <p:cNvPr id="103" name="Oval 111">
                <a:extLst>
                  <a:ext uri="{FF2B5EF4-FFF2-40B4-BE49-F238E27FC236}">
                    <a16:creationId xmlns:a16="http://schemas.microsoft.com/office/drawing/2014/main" id="{6F29489F-1342-A84D-8406-41616EAA0692}"/>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104" name="Line 112">
                <a:extLst>
                  <a:ext uri="{FF2B5EF4-FFF2-40B4-BE49-F238E27FC236}">
                    <a16:creationId xmlns:a16="http://schemas.microsoft.com/office/drawing/2014/main" id="{3DA7AB1A-451F-0E49-8C95-5FE1E40BA69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05" name="Line 113">
                <a:extLst>
                  <a:ext uri="{FF2B5EF4-FFF2-40B4-BE49-F238E27FC236}">
                    <a16:creationId xmlns:a16="http://schemas.microsoft.com/office/drawing/2014/main" id="{30E4E42C-DA42-E944-815C-5C69F2DCDF3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06" name="Group 117">
                <a:extLst>
                  <a:ext uri="{FF2B5EF4-FFF2-40B4-BE49-F238E27FC236}">
                    <a16:creationId xmlns:a16="http://schemas.microsoft.com/office/drawing/2014/main" id="{211AF73F-BE0B-F64F-8670-2BDA9B295717}"/>
                  </a:ext>
                </a:extLst>
              </p:cNvPr>
              <p:cNvGrpSpPr>
                <a:grpSpLocks noChangeAspect="1"/>
              </p:cNvGrpSpPr>
              <p:nvPr/>
            </p:nvGrpSpPr>
            <p:grpSpPr bwMode="auto">
              <a:xfrm>
                <a:off x="4608" y="2592"/>
                <a:ext cx="96" cy="96"/>
                <a:chOff x="2929" y="3217"/>
                <a:chExt cx="383" cy="191"/>
              </a:xfrm>
            </p:grpSpPr>
            <p:sp>
              <p:nvSpPr>
                <p:cNvPr id="107" name="Arc 118">
                  <a:extLst>
                    <a:ext uri="{FF2B5EF4-FFF2-40B4-BE49-F238E27FC236}">
                      <a16:creationId xmlns:a16="http://schemas.microsoft.com/office/drawing/2014/main" id="{BA225908-984C-954D-A385-891605CB8402}"/>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108" name="Arc 119">
                  <a:extLst>
                    <a:ext uri="{FF2B5EF4-FFF2-40B4-BE49-F238E27FC236}">
                      <a16:creationId xmlns:a16="http://schemas.microsoft.com/office/drawing/2014/main" id="{583A9A74-700D-2E4E-AF84-C414F198CE43}"/>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56" name="Straight Connector 55">
              <a:extLst>
                <a:ext uri="{FF2B5EF4-FFF2-40B4-BE49-F238E27FC236}">
                  <a16:creationId xmlns:a16="http://schemas.microsoft.com/office/drawing/2014/main" id="{90663FD2-0E74-3C43-85A7-4BAF51BD2824}"/>
                </a:ext>
              </a:extLst>
            </p:cNvPr>
            <p:cNvCxnSpPr/>
            <p:nvPr/>
          </p:nvCxnSpPr>
          <p:spPr>
            <a:xfrm>
              <a:off x="9478339" y="289455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42477E46-0939-794F-A237-A61D3F172A99}"/>
                </a:ext>
              </a:extLst>
            </p:cNvPr>
            <p:cNvSpPr txBox="1"/>
            <p:nvPr/>
          </p:nvSpPr>
          <p:spPr>
            <a:xfrm>
              <a:off x="10450604" y="3348618"/>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0297617" y="313637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3" name="Oval 72">
              <a:extLst>
                <a:ext uri="{FF2B5EF4-FFF2-40B4-BE49-F238E27FC236}">
                  <a16:creationId xmlns:a16="http://schemas.microsoft.com/office/drawing/2014/main" id="{8F5558E4-7848-9E4F-90A3-52C5F19F6DE3}"/>
                </a:ext>
              </a:extLst>
            </p:cNvPr>
            <p:cNvSpPr/>
            <p:nvPr/>
          </p:nvSpPr>
          <p:spPr>
            <a:xfrm>
              <a:off x="10329997" y="313276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9621838" y="3761248"/>
              <a:ext cx="404595" cy="338554"/>
            </a:xfrm>
            <a:prstGeom prst="rect">
              <a:avLst/>
            </a:prstGeom>
            <a:noFill/>
          </p:spPr>
          <p:txBody>
            <a:bodyPr wrap="square" rtlCol="0">
              <a:spAutoFit/>
            </a:bodyPr>
            <a:lstStyle/>
            <a:p>
              <a:r>
                <a:rPr lang="en-US" sz="1600" dirty="0"/>
                <a:t>R</a:t>
              </a:r>
              <a:r>
                <a:rPr lang="en-US" sz="1600" baseline="-25000" dirty="0"/>
                <a:t>s</a:t>
              </a:r>
              <a:endParaRPr lang="en-US" sz="1200" baseline="-25000" dirty="0"/>
            </a:p>
          </p:txBody>
        </p:sp>
        <p:sp>
          <p:nvSpPr>
            <p:cNvPr id="75" name="Oval 74">
              <a:extLst>
                <a:ext uri="{FF2B5EF4-FFF2-40B4-BE49-F238E27FC236}">
                  <a16:creationId xmlns:a16="http://schemas.microsoft.com/office/drawing/2014/main" id="{6BAE00D1-3D6F-3740-BBFF-46B34DE36CB0}"/>
                </a:ext>
              </a:extLst>
            </p:cNvPr>
            <p:cNvSpPr/>
            <p:nvPr/>
          </p:nvSpPr>
          <p:spPr>
            <a:xfrm>
              <a:off x="10334392" y="24798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TextBox 75">
              <a:extLst>
                <a:ext uri="{FF2B5EF4-FFF2-40B4-BE49-F238E27FC236}">
                  <a16:creationId xmlns:a16="http://schemas.microsoft.com/office/drawing/2014/main" id="{F88C0ABD-4DE0-A147-9B35-DA480B800772}"/>
                </a:ext>
              </a:extLst>
            </p:cNvPr>
            <p:cNvSpPr txBox="1"/>
            <p:nvPr/>
          </p:nvSpPr>
          <p:spPr>
            <a:xfrm>
              <a:off x="8970491" y="3034052"/>
              <a:ext cx="366920" cy="338554"/>
            </a:xfrm>
            <a:prstGeom prst="rect">
              <a:avLst/>
            </a:prstGeom>
            <a:noFill/>
          </p:spPr>
          <p:txBody>
            <a:bodyPr wrap="square" rtlCol="0">
              <a:spAutoFit/>
            </a:bodyPr>
            <a:lstStyle/>
            <a:p>
              <a:r>
                <a:rPr lang="en-US" sz="1600" dirty="0"/>
                <a:t>V</a:t>
              </a:r>
              <a:r>
                <a:rPr lang="en-US" sz="1600" baseline="-25000" dirty="0"/>
                <a:t>s</a:t>
              </a:r>
            </a:p>
          </p:txBody>
        </p:sp>
        <p:sp>
          <p:nvSpPr>
            <p:cNvPr id="77" name="TextBox 76">
              <a:extLst>
                <a:ext uri="{FF2B5EF4-FFF2-40B4-BE49-F238E27FC236}">
                  <a16:creationId xmlns:a16="http://schemas.microsoft.com/office/drawing/2014/main" id="{0B3E01A9-0CD8-2B44-83BB-1AE945FD6A87}"/>
                </a:ext>
              </a:extLst>
            </p:cNvPr>
            <p:cNvSpPr txBox="1"/>
            <p:nvPr/>
          </p:nvSpPr>
          <p:spPr>
            <a:xfrm>
              <a:off x="10229550" y="213869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80" name="Oval 79">
              <a:extLst>
                <a:ext uri="{FF2B5EF4-FFF2-40B4-BE49-F238E27FC236}">
                  <a16:creationId xmlns:a16="http://schemas.microsoft.com/office/drawing/2014/main" id="{9496657C-35D9-544E-A1EC-36373145B267}"/>
                </a:ext>
              </a:extLst>
            </p:cNvPr>
            <p:cNvSpPr/>
            <p:nvPr/>
          </p:nvSpPr>
          <p:spPr>
            <a:xfrm>
              <a:off x="9416076" y="281222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flipH="1">
              <a:off x="9391925" y="355003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4" name="Group 220">
              <a:extLst>
                <a:ext uri="{FF2B5EF4-FFF2-40B4-BE49-F238E27FC236}">
                  <a16:creationId xmlns:a16="http://schemas.microsoft.com/office/drawing/2014/main" id="{4A8CBD7A-C8ED-6D45-A5CC-E584A455C5A7}"/>
                </a:ext>
              </a:extLst>
            </p:cNvPr>
            <p:cNvGrpSpPr>
              <a:grpSpLocks/>
            </p:cNvGrpSpPr>
            <p:nvPr/>
          </p:nvGrpSpPr>
          <p:grpSpPr bwMode="auto">
            <a:xfrm>
              <a:off x="9413978" y="4236719"/>
              <a:ext cx="152400" cy="304800"/>
              <a:chOff x="3264" y="3072"/>
              <a:chExt cx="96" cy="192"/>
            </a:xfrm>
          </p:grpSpPr>
          <p:sp>
            <p:nvSpPr>
              <p:cNvPr id="115" name="Line 17">
                <a:extLst>
                  <a:ext uri="{FF2B5EF4-FFF2-40B4-BE49-F238E27FC236}">
                    <a16:creationId xmlns:a16="http://schemas.microsoft.com/office/drawing/2014/main" id="{F7A4DFA8-1325-534F-8F1F-1BF1A6A2E16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Freeform 18">
                <a:extLst>
                  <a:ext uri="{FF2B5EF4-FFF2-40B4-BE49-F238E27FC236}">
                    <a16:creationId xmlns:a16="http://schemas.microsoft.com/office/drawing/2014/main" id="{D7851F81-9B7F-0C43-A4A2-C4C9792D8F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0324025" y="3788224"/>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0448537" y="2970386"/>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344962" y="2481057"/>
              <a:ext cx="366920" cy="338554"/>
            </a:xfrm>
            <a:prstGeom prst="rect">
              <a:avLst/>
            </a:prstGeom>
            <a:noFill/>
          </p:spPr>
          <p:txBody>
            <a:bodyPr wrap="square" rtlCol="0">
              <a:spAutoFit/>
            </a:bodyPr>
            <a:lstStyle/>
            <a:p>
              <a:r>
                <a:rPr lang="en-US" sz="1600" dirty="0"/>
                <a:t>V</a:t>
              </a:r>
              <a:r>
                <a:rPr lang="en-US" sz="1600" baseline="-25000" dirty="0"/>
                <a:t>i</a:t>
              </a:r>
            </a:p>
          </p:txBody>
        </p:sp>
      </p:grpSp>
    </p:spTree>
    <p:extLst>
      <p:ext uri="{BB962C8B-B14F-4D97-AF65-F5344CB8AC3E}">
        <p14:creationId xmlns:p14="http://schemas.microsoft.com/office/powerpoint/2010/main" val="2018461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JFET follower</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702332" y="1389471"/>
                <a:ext cx="8724900"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latin typeface="Calibri"/>
                  <a:ea typeface="Cambria Math" panose="02040503050406030204" pitchFamily="18" charset="0"/>
                  <a:sym typeface="Calibri"/>
                </a:endParaRP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02332" y="1389471"/>
                <a:ext cx="8724900" cy="4959945"/>
              </a:xfrm>
              <a:prstGeom prst="rect">
                <a:avLst/>
              </a:prstGeom>
              <a:blipFill>
                <a:blip r:embed="rId3"/>
                <a:stretch>
                  <a:fillRect l="-1163" t="-25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4" name="Group 3">
            <a:extLst>
              <a:ext uri="{FF2B5EF4-FFF2-40B4-BE49-F238E27FC236}">
                <a16:creationId xmlns:a16="http://schemas.microsoft.com/office/drawing/2014/main" id="{48C719F5-AC97-5347-891A-C5BD07A7333A}"/>
              </a:ext>
            </a:extLst>
          </p:cNvPr>
          <p:cNvGrpSpPr/>
          <p:nvPr/>
        </p:nvGrpSpPr>
        <p:grpSpPr>
          <a:xfrm>
            <a:off x="10008586" y="2447763"/>
            <a:ext cx="1656037" cy="2306326"/>
            <a:chOff x="10008586" y="2447763"/>
            <a:chExt cx="1656037" cy="2306326"/>
          </a:xfrm>
        </p:grpSpPr>
        <p:grpSp>
          <p:nvGrpSpPr>
            <p:cNvPr id="7" name="Group 204">
              <a:extLst>
                <a:ext uri="{FF2B5EF4-FFF2-40B4-BE49-F238E27FC236}">
                  <a16:creationId xmlns:a16="http://schemas.microsoft.com/office/drawing/2014/main" id="{87466627-9475-AF44-BDA7-5B0F3C9964BD}"/>
                </a:ext>
              </a:extLst>
            </p:cNvPr>
            <p:cNvGrpSpPr>
              <a:grpSpLocks/>
            </p:cNvGrpSpPr>
            <p:nvPr/>
          </p:nvGrpSpPr>
          <p:grpSpPr bwMode="auto">
            <a:xfrm>
              <a:off x="10754143" y="2461401"/>
              <a:ext cx="675743" cy="1408043"/>
              <a:chOff x="3552" y="2400"/>
              <a:chExt cx="192" cy="480"/>
            </a:xfrm>
          </p:grpSpPr>
          <p:sp>
            <p:nvSpPr>
              <p:cNvPr id="26" name="Line 52">
                <a:extLst>
                  <a:ext uri="{FF2B5EF4-FFF2-40B4-BE49-F238E27FC236}">
                    <a16:creationId xmlns:a16="http://schemas.microsoft.com/office/drawing/2014/main" id="{28C3C181-6D81-E541-B16D-3CD3DABB08B0}"/>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53">
                <a:extLst>
                  <a:ext uri="{FF2B5EF4-FFF2-40B4-BE49-F238E27FC236}">
                    <a16:creationId xmlns:a16="http://schemas.microsoft.com/office/drawing/2014/main" id="{111F7052-8A7E-4D4A-B603-3E7FB3E24899}"/>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57">
                <a:extLst>
                  <a:ext uri="{FF2B5EF4-FFF2-40B4-BE49-F238E27FC236}">
                    <a16:creationId xmlns:a16="http://schemas.microsoft.com/office/drawing/2014/main" id="{2CFF8C2D-FA72-544D-9261-C5596F50F86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Freeform 12">
              <a:extLst>
                <a:ext uri="{FF2B5EF4-FFF2-40B4-BE49-F238E27FC236}">
                  <a16:creationId xmlns:a16="http://schemas.microsoft.com/office/drawing/2014/main" id="{959D4BEE-3010-084C-8A5D-D7EAE640CB3E}"/>
                </a:ext>
              </a:extLst>
            </p:cNvPr>
            <p:cNvSpPr>
              <a:spLocks noChangeAspect="1"/>
            </p:cNvSpPr>
            <p:nvPr/>
          </p:nvSpPr>
          <p:spPr bwMode="auto">
            <a:xfrm>
              <a:off x="11009637" y="37411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49">
              <a:extLst>
                <a:ext uri="{FF2B5EF4-FFF2-40B4-BE49-F238E27FC236}">
                  <a16:creationId xmlns:a16="http://schemas.microsoft.com/office/drawing/2014/main" id="{8A58721B-4457-3C44-979C-24675EC09160}"/>
                </a:ext>
              </a:extLst>
            </p:cNvPr>
            <p:cNvGrpSpPr>
              <a:grpSpLocks/>
            </p:cNvGrpSpPr>
            <p:nvPr/>
          </p:nvGrpSpPr>
          <p:grpSpPr bwMode="auto">
            <a:xfrm>
              <a:off x="10011505" y="3627594"/>
              <a:ext cx="228600" cy="228600"/>
              <a:chOff x="1248" y="720"/>
              <a:chExt cx="96" cy="96"/>
            </a:xfrm>
          </p:grpSpPr>
          <p:sp>
            <p:nvSpPr>
              <p:cNvPr id="24" name="Oval 250">
                <a:extLst>
                  <a:ext uri="{FF2B5EF4-FFF2-40B4-BE49-F238E27FC236}">
                    <a16:creationId xmlns:a16="http://schemas.microsoft.com/office/drawing/2014/main" id="{91CBDEE9-295E-474F-B532-A0A67A43B39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5735450B-E7FE-0B41-BF80-4C927360859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 name="Straight Connector 11">
              <a:extLst>
                <a:ext uri="{FF2B5EF4-FFF2-40B4-BE49-F238E27FC236}">
                  <a16:creationId xmlns:a16="http://schemas.microsoft.com/office/drawing/2014/main" id="{C9CBD373-C309-674A-A942-CCBC9FA04606}"/>
                </a:ext>
              </a:extLst>
            </p:cNvPr>
            <p:cNvCxnSpPr>
              <a:cxnSpLocks/>
            </p:cNvCxnSpPr>
            <p:nvPr/>
          </p:nvCxnSpPr>
          <p:spPr>
            <a:xfrm>
              <a:off x="11088577" y="2461401"/>
              <a:ext cx="3759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249">
              <a:extLst>
                <a:ext uri="{FF2B5EF4-FFF2-40B4-BE49-F238E27FC236}">
                  <a16:creationId xmlns:a16="http://schemas.microsoft.com/office/drawing/2014/main" id="{38B2E247-0F8C-6147-9157-8174CB730B76}"/>
                </a:ext>
              </a:extLst>
            </p:cNvPr>
            <p:cNvGrpSpPr>
              <a:grpSpLocks/>
            </p:cNvGrpSpPr>
            <p:nvPr/>
          </p:nvGrpSpPr>
          <p:grpSpPr bwMode="auto">
            <a:xfrm>
              <a:off x="10972799" y="3620969"/>
              <a:ext cx="228600" cy="228600"/>
              <a:chOff x="1248" y="720"/>
              <a:chExt cx="96" cy="96"/>
            </a:xfrm>
          </p:grpSpPr>
          <p:sp>
            <p:nvSpPr>
              <p:cNvPr id="22" name="Oval 250">
                <a:extLst>
                  <a:ext uri="{FF2B5EF4-FFF2-40B4-BE49-F238E27FC236}">
                    <a16:creationId xmlns:a16="http://schemas.microsoft.com/office/drawing/2014/main" id="{75BB0BA6-0338-2740-B9D6-DA9BF4DFC12C}"/>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3" name="Rectangle 251">
                <a:extLst>
                  <a:ext uri="{FF2B5EF4-FFF2-40B4-BE49-F238E27FC236}">
                    <a16:creationId xmlns:a16="http://schemas.microsoft.com/office/drawing/2014/main" id="{31A3A524-FAE7-CA41-8CC8-617F92E97A0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 name="TextBox 18">
              <a:extLst>
                <a:ext uri="{FF2B5EF4-FFF2-40B4-BE49-F238E27FC236}">
                  <a16:creationId xmlns:a16="http://schemas.microsoft.com/office/drawing/2014/main" id="{733F50ED-9887-834C-837C-AA0FAF870F7C}"/>
                </a:ext>
              </a:extLst>
            </p:cNvPr>
            <p:cNvSpPr txBox="1"/>
            <p:nvPr/>
          </p:nvSpPr>
          <p:spPr>
            <a:xfrm>
              <a:off x="10008586" y="3869444"/>
              <a:ext cx="467708" cy="369332"/>
            </a:xfrm>
            <a:prstGeom prst="rect">
              <a:avLst/>
            </a:prstGeom>
            <a:noFill/>
          </p:spPr>
          <p:txBody>
            <a:bodyPr wrap="square" rtlCol="0">
              <a:spAutoFit/>
            </a:bodyPr>
            <a:lstStyle/>
            <a:p>
              <a:r>
                <a:rPr lang="en-US" dirty="0"/>
                <a:t>V</a:t>
              </a:r>
              <a:r>
                <a:rPr lang="en-US" baseline="-25000" dirty="0"/>
                <a:t>i</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F57B11F-B5EA-AF41-854E-F65FBBE8B2F8}"/>
                    </a:ext>
                  </a:extLst>
                </p:cNvPr>
                <p:cNvSpPr txBox="1"/>
                <p:nvPr/>
              </p:nvSpPr>
              <p:spPr>
                <a:xfrm>
                  <a:off x="10701145" y="2944546"/>
                  <a:ext cx="7620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sub>
                        </m:s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𝑠</m:t>
                            </m:r>
                          </m:sub>
                        </m:sSub>
                      </m:oMath>
                    </m:oMathPara>
                  </a14:m>
                  <a:endParaRPr lang="en-US" dirty="0"/>
                </a:p>
              </p:txBody>
            </p:sp>
          </mc:Choice>
          <mc:Fallback xmlns="">
            <p:sp>
              <p:nvSpPr>
                <p:cNvPr id="21" name="TextBox 20">
                  <a:extLst>
                    <a:ext uri="{FF2B5EF4-FFF2-40B4-BE49-F238E27FC236}">
                      <a16:creationId xmlns:a16="http://schemas.microsoft.com/office/drawing/2014/main" id="{FF57B11F-B5EA-AF41-854E-F65FBBE8B2F8}"/>
                    </a:ext>
                  </a:extLst>
                </p:cNvPr>
                <p:cNvSpPr txBox="1">
                  <a:spLocks noRot="1" noChangeAspect="1" noMove="1" noResize="1" noEditPoints="1" noAdjustHandles="1" noChangeArrowheads="1" noChangeShapeType="1" noTextEdit="1"/>
                </p:cNvSpPr>
                <p:nvPr/>
              </p:nvSpPr>
              <p:spPr>
                <a:xfrm>
                  <a:off x="10701145" y="2944546"/>
                  <a:ext cx="762001" cy="369332"/>
                </a:xfrm>
                <a:prstGeom prst="rect">
                  <a:avLst/>
                </a:prstGeom>
                <a:blipFill>
                  <a:blip r:embed="rId4"/>
                  <a:stretch>
                    <a:fillRect b="-6452"/>
                  </a:stretch>
                </a:blipFill>
              </p:spPr>
              <p:txBody>
                <a:bodyPr/>
                <a:lstStyle/>
                <a:p>
                  <a:r>
                    <a:rPr lang="en-US">
                      <a:noFill/>
                    </a:rPr>
                    <a:t> </a:t>
                  </a:r>
                </a:p>
              </p:txBody>
            </p:sp>
          </mc:Fallback>
        </mc:AlternateContent>
        <p:grpSp>
          <p:nvGrpSpPr>
            <p:cNvPr id="29" name="Group 220">
              <a:extLst>
                <a:ext uri="{FF2B5EF4-FFF2-40B4-BE49-F238E27FC236}">
                  <a16:creationId xmlns:a16="http://schemas.microsoft.com/office/drawing/2014/main" id="{241E63A0-E618-B943-BBFF-ECAC735D46F3}"/>
                </a:ext>
              </a:extLst>
            </p:cNvPr>
            <p:cNvGrpSpPr>
              <a:grpSpLocks/>
            </p:cNvGrpSpPr>
            <p:nvPr/>
          </p:nvGrpSpPr>
          <p:grpSpPr bwMode="auto">
            <a:xfrm>
              <a:off x="11012377" y="4449289"/>
              <a:ext cx="152400" cy="304800"/>
              <a:chOff x="3264" y="3072"/>
              <a:chExt cx="96" cy="192"/>
            </a:xfrm>
          </p:grpSpPr>
          <p:sp>
            <p:nvSpPr>
              <p:cNvPr id="30" name="Line 17">
                <a:extLst>
                  <a:ext uri="{FF2B5EF4-FFF2-40B4-BE49-F238E27FC236}">
                    <a16:creationId xmlns:a16="http://schemas.microsoft.com/office/drawing/2014/main" id="{E9E109DA-F040-974E-9B69-7E104897ED6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Freeform 18">
                <a:extLst>
                  <a:ext uri="{FF2B5EF4-FFF2-40B4-BE49-F238E27FC236}">
                    <a16:creationId xmlns:a16="http://schemas.microsoft.com/office/drawing/2014/main" id="{C1DA4DF7-3ACF-3C46-B6C5-AD58CC00E64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20">
              <a:extLst>
                <a:ext uri="{FF2B5EF4-FFF2-40B4-BE49-F238E27FC236}">
                  <a16:creationId xmlns:a16="http://schemas.microsoft.com/office/drawing/2014/main" id="{389412E9-129B-4342-A4F4-1138D0128749}"/>
                </a:ext>
              </a:extLst>
            </p:cNvPr>
            <p:cNvGrpSpPr>
              <a:grpSpLocks/>
            </p:cNvGrpSpPr>
            <p:nvPr/>
          </p:nvGrpSpPr>
          <p:grpSpPr bwMode="auto">
            <a:xfrm>
              <a:off x="11383935" y="2447763"/>
              <a:ext cx="152400" cy="304800"/>
              <a:chOff x="3264" y="3072"/>
              <a:chExt cx="96" cy="192"/>
            </a:xfrm>
          </p:grpSpPr>
          <p:sp>
            <p:nvSpPr>
              <p:cNvPr id="33" name="Line 17">
                <a:extLst>
                  <a:ext uri="{FF2B5EF4-FFF2-40B4-BE49-F238E27FC236}">
                    <a16:creationId xmlns:a16="http://schemas.microsoft.com/office/drawing/2014/main" id="{3512F728-1771-8048-90AA-C29BB519328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Freeform 18">
                <a:extLst>
                  <a:ext uri="{FF2B5EF4-FFF2-40B4-BE49-F238E27FC236}">
                    <a16:creationId xmlns:a16="http://schemas.microsoft.com/office/drawing/2014/main" id="{32514B51-254C-7148-8A54-99168B49C6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5" name="TextBox 34">
              <a:extLst>
                <a:ext uri="{FF2B5EF4-FFF2-40B4-BE49-F238E27FC236}">
                  <a16:creationId xmlns:a16="http://schemas.microsoft.com/office/drawing/2014/main" id="{FC1A09C8-F556-DC4E-9651-3AA276640C73}"/>
                </a:ext>
              </a:extLst>
            </p:cNvPr>
            <p:cNvSpPr txBox="1"/>
            <p:nvPr/>
          </p:nvSpPr>
          <p:spPr>
            <a:xfrm>
              <a:off x="11196915" y="3502216"/>
              <a:ext cx="467708" cy="369332"/>
            </a:xfrm>
            <a:prstGeom prst="rect">
              <a:avLst/>
            </a:prstGeom>
            <a:noFill/>
          </p:spPr>
          <p:txBody>
            <a:bodyPr wrap="square" rtlCol="0">
              <a:spAutoFit/>
            </a:bodyPr>
            <a:lstStyle/>
            <a:p>
              <a:r>
                <a:rPr lang="en-US" dirty="0"/>
                <a:t>V</a:t>
              </a:r>
            </a:p>
          </p:txBody>
        </p:sp>
        <p:sp>
          <p:nvSpPr>
            <p:cNvPr id="36" name="TextBox 35">
              <a:extLst>
                <a:ext uri="{FF2B5EF4-FFF2-40B4-BE49-F238E27FC236}">
                  <a16:creationId xmlns:a16="http://schemas.microsoft.com/office/drawing/2014/main" id="{A4273E18-6E89-5F45-9CCB-13D70889B97D}"/>
                </a:ext>
              </a:extLst>
            </p:cNvPr>
            <p:cNvSpPr txBox="1"/>
            <p:nvPr/>
          </p:nvSpPr>
          <p:spPr>
            <a:xfrm>
              <a:off x="10710421" y="3894538"/>
              <a:ext cx="467708" cy="369332"/>
            </a:xfrm>
            <a:prstGeom prst="rect">
              <a:avLst/>
            </a:prstGeom>
            <a:noFill/>
          </p:spPr>
          <p:txBody>
            <a:bodyPr wrap="square" rtlCol="0">
              <a:spAutoFit/>
            </a:bodyPr>
            <a:lstStyle/>
            <a:p>
              <a:r>
                <a:rPr lang="en-US" dirty="0"/>
                <a:t>R</a:t>
              </a:r>
              <a:endParaRPr lang="en-US" baseline="-25000" dirty="0"/>
            </a:p>
          </p:txBody>
        </p:sp>
        <p:sp>
          <p:nvSpPr>
            <p:cNvPr id="37" name="TextBox 36">
              <a:extLst>
                <a:ext uri="{FF2B5EF4-FFF2-40B4-BE49-F238E27FC236}">
                  <a16:creationId xmlns:a16="http://schemas.microsoft.com/office/drawing/2014/main" id="{8CD3377F-AC33-9E46-99CC-D2465A82A5A1}"/>
                </a:ext>
              </a:extLst>
            </p:cNvPr>
            <p:cNvSpPr txBox="1"/>
            <p:nvPr/>
          </p:nvSpPr>
          <p:spPr>
            <a:xfrm>
              <a:off x="10446772" y="3486862"/>
              <a:ext cx="467708" cy="369332"/>
            </a:xfrm>
            <a:prstGeom prst="rect">
              <a:avLst/>
            </a:prstGeom>
            <a:noFill/>
          </p:spPr>
          <p:txBody>
            <a:bodyPr wrap="square" rtlCol="0">
              <a:spAutoFit/>
            </a:bodyPr>
            <a:lstStyle/>
            <a:p>
              <a:r>
                <a:rPr lang="en-US" dirty="0" err="1"/>
                <a:t>v</a:t>
              </a:r>
              <a:r>
                <a:rPr lang="en-US" baseline="-25000" dirty="0" err="1"/>
                <a:t>gs</a:t>
              </a:r>
              <a:endParaRPr lang="en-US" baseline="-25000" dirty="0"/>
            </a:p>
          </p:txBody>
        </p:sp>
      </p:grpSp>
    </p:spTree>
    <p:extLst>
      <p:ext uri="{BB962C8B-B14F-4D97-AF65-F5344CB8AC3E}">
        <p14:creationId xmlns:p14="http://schemas.microsoft.com/office/powerpoint/2010/main" val="24241610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3832562" y="1505279"/>
                <a:ext cx="8143103" cy="4840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832562" y="1505279"/>
                <a:ext cx="8143103" cy="4840790"/>
              </a:xfrm>
              <a:prstGeom prst="rect">
                <a:avLst/>
              </a:prstGeom>
              <a:blipFill>
                <a:blip r:embed="rId3"/>
                <a:stretch>
                  <a:fillRect l="-1089" t="-785"/>
                </a:stretch>
              </a:blipFill>
              <a:ln w="12700" cap="flat">
                <a:noFill/>
                <a:miter lim="400000"/>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5E6804C7-6088-CA44-829C-B2E604761AB3}"/>
                  </a:ext>
                </a:extLst>
              </p:cNvPr>
              <p:cNvSpPr txBox="1"/>
              <p:nvPr/>
            </p:nvSpPr>
            <p:spPr>
              <a:xfrm>
                <a:off x="460345" y="1593453"/>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460345" y="1593453"/>
                <a:ext cx="3584726" cy="965968"/>
              </a:xfrm>
              <a:prstGeom prst="rect">
                <a:avLst/>
              </a:prstGeom>
              <a:blipFill>
                <a:blip r:embed="rId4"/>
                <a:stretch>
                  <a:fillRect l="-2827" t="-3896" b="-25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2" name="Group 1">
            <a:extLst>
              <a:ext uri="{FF2B5EF4-FFF2-40B4-BE49-F238E27FC236}">
                <a16:creationId xmlns:a16="http://schemas.microsoft.com/office/drawing/2014/main" id="{46D313C5-0B35-8D42-9CAA-0EF43109C6BE}"/>
              </a:ext>
            </a:extLst>
          </p:cNvPr>
          <p:cNvGrpSpPr/>
          <p:nvPr/>
        </p:nvGrpSpPr>
        <p:grpSpPr>
          <a:xfrm>
            <a:off x="485058" y="3429000"/>
            <a:ext cx="2589625" cy="2721778"/>
            <a:chOff x="625619" y="3751770"/>
            <a:chExt cx="2589625" cy="2721778"/>
          </a:xfrm>
        </p:grpSpPr>
        <p:sp>
          <p:nvSpPr>
            <p:cNvPr id="240" name="TextBox 239">
              <a:extLst>
                <a:ext uri="{FF2B5EF4-FFF2-40B4-BE49-F238E27FC236}">
                  <a16:creationId xmlns:a16="http://schemas.microsoft.com/office/drawing/2014/main" id="{950DD5C2-38C2-F045-952E-7994B5C420F0}"/>
                </a:ext>
              </a:extLst>
            </p:cNvPr>
            <p:cNvSpPr txBox="1"/>
            <p:nvPr/>
          </p:nvSpPr>
          <p:spPr>
            <a:xfrm>
              <a:off x="625619" y="6073438"/>
              <a:ext cx="2363147" cy="400110"/>
            </a:xfrm>
            <a:prstGeom prst="rect">
              <a:avLst/>
            </a:prstGeom>
            <a:noFill/>
          </p:spPr>
          <p:txBody>
            <a:bodyPr wrap="none" rtlCol="0">
              <a:spAutoFit/>
            </a:bodyPr>
            <a:lstStyle/>
            <a:p>
              <a:r>
                <a:rPr lang="en-US" sz="2000" dirty="0"/>
                <a:t>Differential amplifier</a:t>
              </a:r>
            </a:p>
          </p:txBody>
        </p:sp>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1047802"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2492868"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2584308" y="4473801"/>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838531" y="4473802"/>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1143330" y="4473802"/>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1791540" y="50834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1730993" y="5701175"/>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1524331" y="4245201"/>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1418" y="435247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108527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709438" y="3944505"/>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2300844" y="4473801"/>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2810153" y="4388278"/>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253695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1341309" y="44192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2237992" y="44284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792669"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2858486"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1429561" y="470682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2133505" y="471408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2714953" y="3933522"/>
              <a:ext cx="437665"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1273727" y="460490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2021212" y="462667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1373817" y="5301267"/>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1833953" y="50288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mc:Choice xmlns:a14="http://schemas.microsoft.com/office/drawing/2010/main" Requires="a14">
          <p:sp>
            <p:nvSpPr>
              <p:cNvPr id="124" name="TextBox 123">
                <a:extLst>
                  <a:ext uri="{FF2B5EF4-FFF2-40B4-BE49-F238E27FC236}">
                    <a16:creationId xmlns:a16="http://schemas.microsoft.com/office/drawing/2014/main" id="{33749E67-877D-C442-A99F-41CDA88BC3D9}"/>
                  </a:ext>
                </a:extLst>
              </p:cNvPr>
              <p:cNvSpPr txBox="1"/>
              <p:nvPr/>
            </p:nvSpPr>
            <p:spPr>
              <a:xfrm>
                <a:off x="497210" y="1422424"/>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497210" y="1422424"/>
                <a:ext cx="9666386" cy="4377318"/>
              </a:xfrm>
              <a:prstGeom prst="rect">
                <a:avLst/>
              </a:prstGeom>
              <a:blipFill>
                <a:blip r:embed="rId3"/>
                <a:stretch>
                  <a:fillRect l="-1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4" name="Group 3">
            <a:extLst>
              <a:ext uri="{FF2B5EF4-FFF2-40B4-BE49-F238E27FC236}">
                <a16:creationId xmlns:a16="http://schemas.microsoft.com/office/drawing/2014/main" id="{6EED66AE-09A5-8844-82E1-C8FAE0A197BD}"/>
              </a:ext>
            </a:extLst>
          </p:cNvPr>
          <p:cNvGrpSpPr/>
          <p:nvPr/>
        </p:nvGrpSpPr>
        <p:grpSpPr>
          <a:xfrm>
            <a:off x="9343929" y="2840843"/>
            <a:ext cx="2613035" cy="2951478"/>
            <a:chOff x="9084154"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673562"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506034"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506034"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419615"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506034"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9952601"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585775"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658434"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9851251"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647801"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333501"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611649"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257401"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0886496"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0975173"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655097"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0954900"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609378"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9838255"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9754348"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084154"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0842159"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10974461"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0077C771-C2F6-A049-811C-F23BF5F08B43}"/>
                  </a:ext>
                </a:extLst>
              </p:cNvPr>
              <p:cNvSpPr txBox="1"/>
              <p:nvPr/>
            </p:nvSpPr>
            <p:spPr>
              <a:xfrm>
                <a:off x="426648" y="1370892"/>
                <a:ext cx="8430478"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a:t>
                </a:r>
                <a:r>
                  <a:rPr lang="en-US" dirty="0" err="1">
                    <a:solidFill>
                      <a:srgbClr val="000000"/>
                    </a:solidFill>
                    <a:ea typeface="Calibri"/>
                    <a:cs typeface="Calibri"/>
                    <a:sym typeface="Calibri"/>
                  </a:rPr>
                  <a:t>Norcal</a:t>
                </a:r>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is on.  Assume base voltage on Q</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is 700 mV.  Neglect saturation voltage on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and at 600mV at D</a:t>
                </a:r>
                <a:r>
                  <a:rPr lang="en-US" baseline="-25000" dirty="0">
                    <a:solidFill>
                      <a:srgbClr val="000000"/>
                    </a:solidFill>
                    <a:latin typeface="Calibri"/>
                    <a:ea typeface="Calibri"/>
                    <a:cs typeface="Calibri"/>
                    <a:sym typeface="Calibri"/>
                  </a:rPr>
                  <a:t>11</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426648" y="1370892"/>
                <a:ext cx="8430478" cy="4863530"/>
              </a:xfrm>
              <a:prstGeom prst="rect">
                <a:avLst/>
              </a:prstGeom>
              <a:blipFill>
                <a:blip r:embed="rId3"/>
                <a:stretch>
                  <a:fillRect l="-120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742951" y="1509799"/>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maximum gain. </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dirty="0">
                    <a:solidFill>
                      <a:srgbClr val="000000"/>
                    </a:solidFill>
                    <a:latin typeface="Calibri"/>
                    <a:ea typeface="Calibri"/>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𝑛</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𝑅</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14</m:t>
                        </m:r>
                      </m:num>
                      <m:den>
                        <m:r>
                          <a:rPr lang="en-US" b="0" i="1" smtClean="0">
                            <a:solidFill>
                              <a:srgbClr val="000000"/>
                            </a:solidFill>
                            <a:latin typeface="Cambria Math" panose="02040503050406030204" pitchFamily="18" charset="0"/>
                            <a:cs typeface="Calibri"/>
                            <a:sym typeface="Calibri"/>
                          </a:rPr>
                          <m:t>4</m:t>
                        </m:r>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1225</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𝑒𝑞</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𝑅</m:t>
                        </m:r>
                      </m:e>
                    </m:d>
                    <m:r>
                      <a:rPr lang="en-US" b="0" i="1" dirty="0" smtClean="0">
                        <a:solidFill>
                          <a:srgbClr val="000000"/>
                        </a:solidFill>
                        <a:latin typeface="Cambria Math" panose="02040503050406030204" pitchFamily="18" charset="0"/>
                        <a:cs typeface="Calibri"/>
                        <a:sym typeface="Calibri"/>
                      </a:rPr>
                      <m:t>=</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20+</m:t>
                        </m:r>
                        <m:r>
                          <a:rPr lang="en-US" b="0" i="1" smtClean="0">
                            <a:solidFill>
                              <a:srgbClr val="000000"/>
                            </a:solidFill>
                            <a:latin typeface="Cambria Math" panose="02040503050406030204" pitchFamily="18" charset="0"/>
                            <a:cs typeface="Calibri"/>
                            <a:sym typeface="Calibri"/>
                          </a:rPr>
                          <m:t>𝑅</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𝑒𝑞</m:t>
                        </m:r>
                      </m:sub>
                    </m:sSub>
                    <m:d>
                      <m:dPr>
                        <m:ctrlPr>
                          <a:rPr lang="en-US" i="1" dirty="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0</m:t>
                        </m:r>
                      </m:e>
                    </m:d>
                    <m:r>
                      <a:rPr lang="en-US" b="0" i="1" dirty="0" smtClean="0">
                        <a:solidFill>
                          <a:srgbClr val="000000"/>
                        </a:solidFill>
                        <a:latin typeface="Cambria Math" panose="02040503050406030204" pitchFamily="18" charset="0"/>
                        <a:cs typeface="Calibri"/>
                        <a:sym typeface="Calibri"/>
                      </a:rPr>
                      <m:t>=20+2992</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cs typeface="Calibri"/>
                        <a:sym typeface="Calibri"/>
                      </a:rPr>
                      <m:t>, </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𝑐𝑐</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𝑒</m:t>
                            </m:r>
                          </m:sub>
                        </m:sSub>
                      </m:num>
                      <m:den>
                        <m:r>
                          <a:rPr lang="en-US" i="1">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0+</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𝑒</m:t>
                        </m:r>
                      </m:sub>
                    </m:sSub>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20</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oMath>
                </a14:m>
                <a:endParaRPr lang="en-US"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b="0" dirty="0">
                    <a:solidFill>
                      <a:srgbClr val="000000"/>
                    </a:solidFill>
                    <a:cs typeface="Calibri" panose="020F0502020204030204" pitchFamily="34" charset="0"/>
                    <a:sym typeface="Calibri"/>
                  </a:rPr>
                  <a:t>From text,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b="0" i="1" smtClean="0">
                            <a:solidFill>
                              <a:srgbClr val="000000"/>
                            </a:solidFill>
                            <a:latin typeface="Cambria Math" panose="02040503050406030204" pitchFamily="18" charset="0"/>
                            <a:cs typeface="Calibri" panose="020F0502020204030204" pitchFamily="34" charset="0"/>
                            <a:sym typeface="Calibri"/>
                          </a:rPr>
                        </m:ctrlPr>
                      </m:dPr>
                      <m:e>
                        <m:r>
                          <a:rPr lang="en-US" b="0" i="1" smtClean="0">
                            <a:solidFill>
                              <a:srgbClr val="000000"/>
                            </a:solidFill>
                            <a:latin typeface="Cambria Math" panose="02040503050406030204" pitchFamily="18" charset="0"/>
                            <a:cs typeface="Calibri" panose="020F0502020204030204" pitchFamily="34" charset="0"/>
                            <a:sym typeface="Calibri"/>
                          </a:rPr>
                          <m:t>𝑅</m:t>
                        </m:r>
                      </m:e>
                    </m:d>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(20+</m:t>
                        </m:r>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42951" y="1509799"/>
                <a:ext cx="9638085" cy="4753869"/>
              </a:xfrm>
              <a:prstGeom prst="rect">
                <a:avLst/>
              </a:prstGeom>
              <a:blipFill>
                <a:blip r:embed="rId3"/>
                <a:stretch>
                  <a:fillRect l="-1053" t="-8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9192587" y="1177018"/>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84698"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33161" y="4969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924302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 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9243021" cy="4576710"/>
              </a:xfrm>
              <a:prstGeom prst="rect">
                <a:avLst/>
              </a:prstGeom>
              <a:blipFill>
                <a:blip r:embed="rId3"/>
                <a:stretch>
                  <a:fillRect l="-1096"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grpSp>
        <p:nvGrpSpPr>
          <p:cNvPr id="3" name="Group 2">
            <a:extLst>
              <a:ext uri="{FF2B5EF4-FFF2-40B4-BE49-F238E27FC236}">
                <a16:creationId xmlns:a16="http://schemas.microsoft.com/office/drawing/2014/main" id="{58CE39E0-66F9-C64D-A8AA-1F8F85159D50}"/>
              </a:ext>
            </a:extLst>
          </p:cNvPr>
          <p:cNvGrpSpPr/>
          <p:nvPr/>
        </p:nvGrpSpPr>
        <p:grpSpPr>
          <a:xfrm>
            <a:off x="9665337" y="2074981"/>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348927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496038" y="1304737"/>
                <a:ext cx="1103054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R</a:t>
                </a:r>
                <a:r>
                  <a:rPr lang="en-US" baseline="-25000" dirty="0">
                    <a:solidFill>
                      <a:srgbClr val="000000"/>
                    </a:solidFill>
                    <a:latin typeface="Calibri" panose="020F0502020204030204" pitchFamily="34" charset="0"/>
                    <a:cs typeface="Calibri" panose="020F0502020204030204" pitchFamily="34" charset="0"/>
                    <a:sym typeface="Calibri"/>
                  </a:rPr>
                  <a:t>11</a:t>
                </a:r>
                <a:r>
                  <a:rPr lang="en-US" dirty="0">
                    <a:solidFill>
                      <a:srgbClr val="000000"/>
                    </a:solidFill>
                    <a:latin typeface="Calibri" panose="020F0502020204030204" pitchFamily="34" charset="0"/>
                    <a:cs typeface="Calibri" panose="020F0502020204030204" pitchFamily="34" charset="0"/>
                    <a:sym typeface="Calibri"/>
                  </a:rPr>
                  <a:t> determines the bias.  Adjust R</a:t>
                </a:r>
                <a:r>
                  <a:rPr lang="en-US" baseline="-25000" dirty="0">
                    <a:solidFill>
                      <a:srgbClr val="000000"/>
                    </a:solidFill>
                    <a:latin typeface="Calibri" panose="020F0502020204030204" pitchFamily="34" charset="0"/>
                    <a:cs typeface="Calibri" panose="020F0502020204030204" pitchFamily="34" charset="0"/>
                    <a:sym typeface="Calibri"/>
                  </a:rPr>
                  <a:t>13</a:t>
                </a:r>
                <a:r>
                  <a:rPr lang="en-US" dirty="0">
                    <a:solidFill>
                      <a:srgbClr val="000000"/>
                    </a:solidFill>
                    <a:latin typeface="Calibri" panose="020F0502020204030204" pitchFamily="34" charset="0"/>
                    <a:cs typeface="Calibri" panose="020F0502020204030204" pitchFamily="34" charset="0"/>
                    <a:sym typeface="Calibri"/>
                  </a:rPr>
                  <a:t> to minimum gain. Measure the DC voltage at source of the JFET.  Calculate the drain bias current.</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𝐺</m:t>
                        </m:r>
                      </m:e>
                      <m:sub>
                        <m:r>
                          <a:rPr lang="en-US" i="1">
                            <a:solidFill>
                              <a:srgbClr val="000000"/>
                            </a:solidFill>
                            <a:latin typeface="Cambria Math" panose="02040503050406030204" pitchFamily="18" charset="0"/>
                            <a:cs typeface="Calibri" panose="020F0502020204030204" pitchFamily="34" charset="0"/>
                            <a:sym typeface="Calibri"/>
                          </a:rPr>
                          <m:t>𝑉</m:t>
                        </m:r>
                      </m:sub>
                    </m:sSub>
                    <m:r>
                      <a:rPr lang="en-US" i="1">
                        <a:solidFill>
                          <a:srgbClr val="000000"/>
                        </a:solidFill>
                        <a:latin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𝑉</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𝑖</m:t>
                            </m:r>
                          </m:sub>
                        </m:sSub>
                      </m:den>
                    </m:f>
                    <m:r>
                      <a:rPr lang="en-US" i="1">
                        <a:solidFill>
                          <a:srgbClr val="000000"/>
                        </a:solidFill>
                        <a:latin typeface="Cambria Math" panose="02040503050406030204" pitchFamily="18" charset="0"/>
                        <a:cs typeface="Calibri" panose="020F0502020204030204" pitchFamily="34" charset="0"/>
                        <a:sym typeface="Calibri"/>
                      </a:rPr>
                      <m:t>= </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cs typeface="Calibri" panose="020F0502020204030204" pitchFamily="34" charset="0"/>
                                <a:sym typeface="Calibri"/>
                              </a:rPr>
                              <m:t>𝑅</m:t>
                            </m:r>
                          </m:den>
                        </m:f>
                      </m:den>
                    </m:f>
                  </m:oMath>
                </a14:m>
                <a:r>
                  <a:rPr lang="en-US"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≈10</m:t>
                    </m:r>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available power P</a:t>
                </a:r>
                <a:r>
                  <a:rPr lang="en-US" baseline="-25000" dirty="0">
                    <a:solidFill>
                      <a:srgbClr val="000000"/>
                    </a:solidFill>
                    <a:latin typeface="Calibri" panose="020F0502020204030204" pitchFamily="34" charset="0"/>
                    <a:cs typeface="Calibri" panose="020F0502020204030204" pitchFamily="34" charset="0"/>
                    <a:sym typeface="Calibri"/>
                  </a:rPr>
                  <a:t>+</a:t>
                </a:r>
                <a:r>
                  <a:rPr lang="en-US"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a:t>
                </a:r>
                <a:r>
                  <a:rPr lang="en-US" dirty="0" err="1">
                    <a:solidFill>
                      <a:srgbClr val="000000"/>
                    </a:solidFill>
                    <a:latin typeface="Calibri" panose="020F0502020204030204" pitchFamily="34" charset="0"/>
                    <a:cs typeface="Calibri" panose="020F0502020204030204" pitchFamily="34" charset="0"/>
                    <a:sym typeface="Calibri"/>
                  </a:rPr>
                  <a:t>dB.</a:t>
                </a:r>
                <a:endParaRPr lang="en-US"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96038" y="1304737"/>
                <a:ext cx="11030541" cy="2936740"/>
              </a:xfrm>
              <a:prstGeom prst="rect">
                <a:avLst/>
              </a:prstGeom>
              <a:blipFill>
                <a:blip r:embed="rId3"/>
                <a:stretch>
                  <a:fillRect l="-805" t="-858" r="-920"/>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4649674" y="3801954"/>
            <a:ext cx="7463558" cy="2792989"/>
            <a:chOff x="2013098" y="1484443"/>
            <a:chExt cx="7463558"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8885736" y="2851201"/>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2013098" y="218357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48127" y="31785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Class C amplifiers and </a:t>
            </a:r>
            <a:r>
              <a:rPr lang="en-US" sz="4400" dirty="0" err="1">
                <a:latin typeface="+mj-lt"/>
              </a:rPr>
              <a:t>Norcal</a:t>
            </a:r>
            <a:r>
              <a:rPr lang="en-US" sz="4400" dirty="0">
                <a:latin typeface="+mj-lt"/>
              </a:rPr>
              <a:t>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269259"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err="1">
                    <a:solidFill>
                      <a:srgbClr val="000000"/>
                    </a:solidFill>
                    <a:ea typeface="Cambria Math" panose="02040503050406030204" pitchFamily="18" charset="0"/>
                    <a:sym typeface="Calibri"/>
                  </a:rPr>
                  <a:t>Norcal</a:t>
                </a:r>
                <a:r>
                  <a:rPr lang="en-US" dirty="0">
                    <a:solidFill>
                      <a:srgbClr val="000000"/>
                    </a:solidFill>
                    <a:ea typeface="Cambria Math" panose="02040503050406030204" pitchFamily="18" charset="0"/>
                    <a:sym typeface="Calibri"/>
                  </a:rPr>
                  <a:t>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269259" y="1262497"/>
                <a:ext cx="8809687" cy="5352930"/>
              </a:xfrm>
              <a:prstGeom prst="rect">
                <a:avLst/>
              </a:prstGeom>
              <a:blipFill>
                <a:blip r:embed="rId3"/>
                <a:stretch>
                  <a:fillRect l="-1009"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582833" y="1299728"/>
            <a:ext cx="4065092" cy="3484974"/>
            <a:chOff x="1394657" y="1859533"/>
            <a:chExt cx="4065092"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114838"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227482" y="1088597"/>
                <a:ext cx="8477482"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227482" y="1088597"/>
                <a:ext cx="8477482" cy="5270357"/>
              </a:xfrm>
              <a:prstGeom prst="rect">
                <a:avLst/>
              </a:prstGeom>
              <a:blipFill>
                <a:blip r:embed="rId5"/>
                <a:stretch>
                  <a:fillRect l="-119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spTree>
    <p:extLst>
      <p:ext uri="{BB962C8B-B14F-4D97-AF65-F5344CB8AC3E}">
        <p14:creationId xmlns:p14="http://schemas.microsoft.com/office/powerpoint/2010/main" val="3686940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639850" y="1405370"/>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Motorola 2N3553,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=25</m:t>
                    </m:r>
                    <m:f>
                      <m:fPr>
                        <m:type m:val="skw"/>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𝐶</m:t>
                        </m:r>
                      </m:num>
                      <m:den>
                        <m:r>
                          <a:rPr lang="en-US" b="0" i="1" smtClean="0">
                            <a:solidFill>
                              <a:srgbClr val="000000"/>
                            </a:solidFill>
                            <a:latin typeface="Cambria Math" panose="02040503050406030204" pitchFamily="18" charset="0"/>
                            <a:cs typeface="Calibri"/>
                            <a:sym typeface="Calibri"/>
                          </a:rPr>
                          <m:t>𝑊</m:t>
                        </m:r>
                      </m:den>
                    </m:f>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After 20 minutes,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latin typeface="Calibri"/>
                    <a:ea typeface="Calibri"/>
                    <a:cs typeface="Calibri"/>
                    <a:sym typeface="Calibri"/>
                  </a:rPr>
                  <a:t>.  Use this to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𝑡</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latin typeface="Calibri"/>
                    <a:ea typeface="Calibri"/>
                    <a:cs typeface="Calibri"/>
                    <a:sym typeface="Calibri"/>
                  </a:rPr>
                  <a:t> and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dirty="0">
                    <a:solidFill>
                      <a:schemeClr val="accent1"/>
                    </a:solidFill>
                    <a:latin typeface="Calibri"/>
                    <a:ea typeface="Calibri"/>
                    <a:cs typeface="Calibri"/>
                    <a:sym typeface="Calibri"/>
                  </a:rPr>
                  <a:t>Need measurements</a:t>
                </a: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405370"/>
                <a:ext cx="11200215" cy="5219690"/>
              </a:xfrm>
              <a:prstGeom prst="rect">
                <a:avLst/>
              </a:prstGeom>
              <a:blipFill>
                <a:blip r:embed="rId3"/>
                <a:stretch>
                  <a:fillRect l="-906" t="-80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Tree>
    <p:extLst>
      <p:ext uri="{BB962C8B-B14F-4D97-AF65-F5344CB8AC3E}">
        <p14:creationId xmlns:p14="http://schemas.microsoft.com/office/powerpoint/2010/main" val="5341096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4"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4"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69738"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512864"/>
            <a:ext cx="7265099" cy="44666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grpSp>
        <p:nvGrpSpPr>
          <p:cNvPr id="3" name="Group 2">
            <a:extLst>
              <a:ext uri="{FF2B5EF4-FFF2-40B4-BE49-F238E27FC236}">
                <a16:creationId xmlns:a16="http://schemas.microsoft.com/office/drawing/2014/main" id="{9CE60AFD-2C2A-1347-8B87-803F6BEAB9B8}"/>
              </a:ext>
            </a:extLst>
          </p:cNvPr>
          <p:cNvGrpSpPr/>
          <p:nvPr/>
        </p:nvGrpSpPr>
        <p:grpSpPr>
          <a:xfrm>
            <a:off x="7848975"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18769" y="3311345"/>
              <a:ext cx="32242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860884" y="5381402"/>
              <a:ext cx="55456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gate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a:t>
            </a:r>
            <a:r>
              <a:rPr lang="en-US"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a:t>
            </a:r>
            <a:r>
              <a:rPr lang="en-US" baseline="-25000" dirty="0">
                <a:solidFill>
                  <a:srgbClr val="000000"/>
                </a:solidFill>
                <a:latin typeface="Calibri"/>
                <a:ea typeface="Calibri"/>
                <a:cs typeface="Calibri"/>
                <a:sym typeface="Calibri"/>
              </a:rPr>
              <a:t>17</a:t>
            </a:r>
            <a:r>
              <a:rPr lang="en-US"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would this change if you took when L</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626221" y="3658151"/>
              <a:ext cx="608161"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588987" y="4455968"/>
              <a:ext cx="608160"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00090" y="1880397"/>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00090"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312867" y="1377882"/>
                <a:ext cx="8444281"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7" y="1377882"/>
                <a:ext cx="8444281" cy="5193222"/>
              </a:xfrm>
              <a:prstGeom prst="rect">
                <a:avLst/>
              </a:prstGeom>
              <a:blipFill>
                <a:blip r:embed="rId3"/>
                <a:stretch>
                  <a:fillRect l="-1201" t="-488" r="-90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grpSp>
        <p:nvGrpSpPr>
          <p:cNvPr id="2" name="Group 1">
            <a:extLst>
              <a:ext uri="{FF2B5EF4-FFF2-40B4-BE49-F238E27FC236}">
                <a16:creationId xmlns:a16="http://schemas.microsoft.com/office/drawing/2014/main" id="{1A6955CA-8098-A24F-BC64-384E31CAB7CA}"/>
              </a:ext>
            </a:extLst>
          </p:cNvPr>
          <p:cNvGrpSpPr/>
          <p:nvPr/>
        </p:nvGrpSpPr>
        <p:grpSpPr>
          <a:xfrm>
            <a:off x="8951133" y="2888956"/>
            <a:ext cx="3084742" cy="1813358"/>
            <a:chOff x="8728707" y="2888956"/>
            <a:chExt cx="3084742" cy="1813358"/>
          </a:xfrm>
        </p:grpSpPr>
        <p:sp>
          <p:nvSpPr>
            <p:cNvPr id="6" name="Oval 5">
              <a:extLst>
                <a:ext uri="{FF2B5EF4-FFF2-40B4-BE49-F238E27FC236}">
                  <a16:creationId xmlns:a16="http://schemas.microsoft.com/office/drawing/2014/main" id="{DEED19CF-B6A0-5248-A445-87FB39E6FC5C}"/>
                </a:ext>
              </a:extLst>
            </p:cNvPr>
            <p:cNvSpPr/>
            <p:nvPr/>
          </p:nvSpPr>
          <p:spPr>
            <a:xfrm>
              <a:off x="11645930"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646801" y="3372932"/>
              <a:ext cx="1583905" cy="204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804341"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569757"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559081"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694800"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290195"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9127578"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660396"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728707"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10189079"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686328"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510506"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600877"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10067232"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1276663"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328409"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1244310"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344097"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9048394"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827908"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252109" y="40552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9128708"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639798"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60AF16E-795D-844E-959A-159B34A4EB5A}"/>
                </a:ext>
              </a:extLst>
            </p:cNvPr>
            <p:cNvSpPr/>
            <p:nvPr/>
          </p:nvSpPr>
          <p:spPr>
            <a:xfrm>
              <a:off x="10564761" y="3345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AAB89E-86BA-274D-943F-3786DF4A2B05}"/>
                </a:ext>
              </a:extLst>
            </p:cNvPr>
            <p:cNvSpPr/>
            <p:nvPr/>
          </p:nvSpPr>
          <p:spPr>
            <a:xfrm>
              <a:off x="10148748" y="33376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8795B2-1B1A-054B-AF6B-67577F106419}"/>
                </a:ext>
              </a:extLst>
            </p:cNvPr>
            <p:cNvSpPr/>
            <p:nvPr/>
          </p:nvSpPr>
          <p:spPr>
            <a:xfrm>
              <a:off x="10556520" y="462276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493D8D-694E-8741-81A0-52517FFFE060}"/>
                </a:ext>
              </a:extLst>
            </p:cNvPr>
            <p:cNvSpPr/>
            <p:nvPr/>
          </p:nvSpPr>
          <p:spPr>
            <a:xfrm>
              <a:off x="10140507" y="461452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a:t>
            </a:r>
            <a:r>
              <a:rPr lang="en-US" sz="4400" dirty="0" err="1">
                <a:latin typeface="+mj-lt"/>
              </a:rPr>
              <a:t>Norcal</a:t>
            </a:r>
            <a:r>
              <a:rPr lang="en-US" sz="4400" dirty="0">
                <a:latin typeface="+mj-lt"/>
              </a:rPr>
              <a:t>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66195" y="1590151"/>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66195" y="1590151"/>
                <a:ext cx="7421680" cy="4655090"/>
              </a:xfrm>
              <a:prstGeom prst="rect">
                <a:avLst/>
              </a:prstGeom>
              <a:blipFill>
                <a:blip r:embed="rId3"/>
                <a:stretch>
                  <a:fillRect l="-1368"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8471344" y="1748433"/>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17101"/>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84142"/>
                <a:ext cx="10971766"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marL="457200" indent="-457200" hangingPunct="0">
                  <a:buFont typeface="+mj-lt"/>
                  <a:buAutoNum type="arabicPeriod"/>
                </a:pPr>
                <a:endParaRPr lang="en-US" sz="200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84142"/>
                <a:ext cx="10971766" cy="4562672"/>
              </a:xfrm>
              <a:prstGeom prst="rect">
                <a:avLst/>
              </a:prstGeom>
              <a:blipFill>
                <a:blip r:embed="rId3"/>
                <a:stretch>
                  <a:fillRect l="-925" t="-554" r="-115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Tree>
    <p:extLst>
      <p:ext uri="{BB962C8B-B14F-4D97-AF65-F5344CB8AC3E}">
        <p14:creationId xmlns:p14="http://schemas.microsoft.com/office/powerpoint/2010/main" val="41680852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Tree>
    <p:extLst>
      <p:ext uri="{BB962C8B-B14F-4D97-AF65-F5344CB8AC3E}">
        <p14:creationId xmlns:p14="http://schemas.microsoft.com/office/powerpoint/2010/main" val="1304217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460822" y="1352191"/>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60822" y="1352191"/>
                <a:ext cx="11174680" cy="3733476"/>
              </a:xfrm>
              <a:prstGeom prst="rect">
                <a:avLst/>
              </a:prstGeom>
              <a:blipFill>
                <a:blip r:embed="rId3"/>
                <a:stretch>
                  <a:fillRect l="-908"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mc:AlternateContent xmlns:mc="http://schemas.openxmlformats.org/markup-compatibility/2006">
        <mc:Choice xmlns:a14="http://schemas.microsoft.com/office/drawing/2010/main" Requires="a14">
          <p:sp>
            <p:nvSpPr>
              <p:cNvPr id="206" name="TextBox 205">
                <a:extLst>
                  <a:ext uri="{FF2B5EF4-FFF2-40B4-BE49-F238E27FC236}">
                    <a16:creationId xmlns:a16="http://schemas.microsoft.com/office/drawing/2014/main" id="{9C13EE98-760E-F848-A155-FC317117E574}"/>
                  </a:ext>
                </a:extLst>
              </p:cNvPr>
              <p:cNvSpPr txBox="1"/>
              <p:nvPr/>
            </p:nvSpPr>
            <p:spPr>
              <a:xfrm>
                <a:off x="424028" y="1734408"/>
                <a:ext cx="6866929"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424028" y="1734408"/>
                <a:ext cx="6866929" cy="4939125"/>
              </a:xfrm>
              <a:prstGeom prst="rect">
                <a:avLst/>
              </a:prstGeom>
              <a:blipFill>
                <a:blip r:embed="rId3"/>
                <a:stretch>
                  <a:fillRect l="-1661" t="-769"/>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7170838" y="1233966"/>
            <a:ext cx="4753748" cy="4390067"/>
            <a:chOff x="6665611" y="1517999"/>
            <a:chExt cx="4753748" cy="4390067"/>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9" y="1517999"/>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53779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861343"/>
            <a:ext cx="4341857" cy="3439186"/>
            <a:chOff x="7446979" y="1861343"/>
            <a:chExt cx="4341857" cy="3439186"/>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9" y="186134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7"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26540" y="1641342"/>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Product detector</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90962" y="1290623"/>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p:spTree>
    <p:extLst>
      <p:ext uri="{BB962C8B-B14F-4D97-AF65-F5344CB8AC3E}">
        <p14:creationId xmlns:p14="http://schemas.microsoft.com/office/powerpoint/2010/main" val="2357343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p:grpSp>
        <p:nvGrpSpPr>
          <p:cNvPr id="4" name="Group 3">
            <a:extLst>
              <a:ext uri="{FF2B5EF4-FFF2-40B4-BE49-F238E27FC236}">
                <a16:creationId xmlns:a16="http://schemas.microsoft.com/office/drawing/2014/main" id="{CC25DA62-449A-4742-BED1-1470B1C4D63C}"/>
              </a:ext>
            </a:extLst>
          </p:cNvPr>
          <p:cNvGrpSpPr/>
          <p:nvPr/>
        </p:nvGrpSpPr>
        <p:grpSpPr>
          <a:xfrm>
            <a:off x="7927551" y="1034925"/>
            <a:ext cx="4065485" cy="2581251"/>
            <a:chOff x="7362472" y="1697551"/>
            <a:chExt cx="4438347" cy="3325242"/>
          </a:xfrm>
        </p:grpSpPr>
        <p:sp>
          <p:nvSpPr>
            <p:cNvPr id="16" name="Shape 51">
              <a:extLst>
                <a:ext uri="{FF2B5EF4-FFF2-40B4-BE49-F238E27FC236}">
                  <a16:creationId xmlns:a16="http://schemas.microsoft.com/office/drawing/2014/main" id="{475EE5B6-E02A-A04D-B608-C37E82494806}"/>
                </a:ext>
              </a:extLst>
            </p:cNvPr>
            <p:cNvSpPr/>
            <p:nvPr/>
          </p:nvSpPr>
          <p:spPr>
            <a:xfrm>
              <a:off x="8743252" y="2190473"/>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451067" y="2571182"/>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526147" y="255776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532576" y="2978398"/>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8537871" y="334307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526147" y="382563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8763116" y="254687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8753069" y="293485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8760624" y="340840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8783118" y="38148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472238" y="3434856"/>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362472" y="3125164"/>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467431" y="2366135"/>
              <a:ext cx="430934"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7503431" y="3122260"/>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362472" y="3830226"/>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041741" y="34680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7896174" y="3461738"/>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089670" y="3047103"/>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459630" y="2669907"/>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553591" y="271648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9944729" y="217781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9907015" y="21434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9776266" y="1697551"/>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041741" y="40136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539579" y="305459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190045" y="3003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652244" y="303692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496019" y="4072268"/>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058713" y="4011269"/>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013154" y="43749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7656352" y="3119389"/>
              <a:ext cx="50916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9716025" y="3267059"/>
              <a:ext cx="433442"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152486" y="4019726"/>
              <a:ext cx="954215"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7906612" y="4499575"/>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362472" y="17939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169004" y="3243640"/>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573689" y="380168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181957" y="3430713"/>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0834556" y="3046429"/>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022507" y="3343071"/>
              <a:ext cx="512248"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7900606" y="2322737"/>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7845336" y="2083862"/>
              <a:ext cx="677680"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7683534" y="217072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7645820" y="21363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204216" y="37512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611258" y="37653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297103" y="1459960"/>
            <a:ext cx="7372711" cy="46588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How much would you expect the inductor to lower the oscillation frequency</a:t>
            </a:r>
          </a:p>
          <a:p>
            <a:pPr marL="342900" indent="-342900" defTabSz="457200"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dirty="0">
                <a:solidFill>
                  <a:srgbClr val="000000"/>
                </a:solidFill>
              </a:rPr>
              <a:t>Measure the rise and fall time of keying response</a:t>
            </a:r>
          </a:p>
          <a:p>
            <a:pPr marL="342900" indent="-342900" defTabSz="457200"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spTree>
    <p:extLst>
      <p:ext uri="{BB962C8B-B14F-4D97-AF65-F5344CB8AC3E}">
        <p14:creationId xmlns:p14="http://schemas.microsoft.com/office/powerpoint/2010/main" val="1569856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3601763" y="1176251"/>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01763" y="1176251"/>
                <a:ext cx="8183249" cy="5561335"/>
              </a:xfrm>
              <a:prstGeom prst="rect">
                <a:avLst/>
              </a:prstGeom>
              <a:blipFill>
                <a:blip r:embed="rId3"/>
                <a:stretch>
                  <a:fillRect l="-1085" t="-68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267135"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122629" y="1632274"/>
            <a:ext cx="2848931" cy="2515655"/>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157770" y="4217005"/>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92</a:t>
            </a:fld>
            <a:endParaRPr lang="en-US"/>
          </a:p>
        </p:txBody>
      </p:sp>
      <p:grpSp>
        <p:nvGrpSpPr>
          <p:cNvPr id="9" name="Group 8">
            <a:extLst>
              <a:ext uri="{FF2B5EF4-FFF2-40B4-BE49-F238E27FC236}">
                <a16:creationId xmlns:a16="http://schemas.microsoft.com/office/drawing/2014/main" id="{CC2B986B-E274-5745-B57C-8FF5E29AD44B}"/>
              </a:ext>
            </a:extLst>
          </p:cNvPr>
          <p:cNvGrpSpPr/>
          <p:nvPr/>
        </p:nvGrpSpPr>
        <p:grpSpPr>
          <a:xfrm>
            <a:off x="7900049" y="1386980"/>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7072904"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7072904" cy="4435688"/>
              </a:xfrm>
              <a:prstGeom prst="rect">
                <a:avLst/>
              </a:prstGeom>
              <a:blipFill>
                <a:blip r:embed="rId4"/>
                <a:stretch>
                  <a:fillRect l="-1613" t="-855" r="-197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900815" y="1258128"/>
            <a:ext cx="7130705" cy="5176673"/>
            <a:chOff x="4076886" y="1258128"/>
            <a:chExt cx="7633232" cy="5176673"/>
          </a:xfrm>
        </p:grpSpPr>
        <p:sp>
          <p:nvSpPr>
            <p:cNvPr id="3" name="TextBox 2">
              <a:extLst>
                <a:ext uri="{FF2B5EF4-FFF2-40B4-BE49-F238E27FC236}">
                  <a16:creationId xmlns:a16="http://schemas.microsoft.com/office/drawing/2014/main" id="{2DBF1687-B21C-5C47-A42B-DE430E308A07}"/>
                </a:ext>
              </a:extLst>
            </p:cNvPr>
            <p:cNvSpPr txBox="1"/>
            <p:nvPr/>
          </p:nvSpPr>
          <p:spPr>
            <a:xfrm>
              <a:off x="4331370" y="1388887"/>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4076886" y="1258128"/>
              <a:ext cx="7633232" cy="5176673"/>
              <a:chOff x="2041570" y="1331924"/>
              <a:chExt cx="7633232"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4063510" y="2096612"/>
                <a:ext cx="8511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 </a:t>
                </a:r>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884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8679184" y="4415960"/>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2041570" y="4098001"/>
                <a:ext cx="125710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93784" y="1540921"/>
                <a:ext cx="4638844"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Plot audio output v dc control</a:t>
                </a:r>
              </a:p>
              <a:p>
                <a:pPr marL="342900" indent="-342900" defTabSz="457200"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hangingPunct="0">
                  <a:buFont typeface="+mj-lt"/>
                  <a:buAutoNum type="arabicPeriod"/>
                </a:pPr>
                <a:r>
                  <a:rPr lang="en-US" dirty="0">
                    <a:solidFill>
                      <a:srgbClr val="000000"/>
                    </a:solidFill>
                  </a:rPr>
                  <a:t>What is the minimum control voltage?</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93784" y="1540921"/>
                <a:ext cx="4638844" cy="4821336"/>
              </a:xfrm>
              <a:prstGeom prst="rect">
                <a:avLst/>
              </a:prstGeom>
              <a:blipFill>
                <a:blip r:embed="rId3"/>
                <a:stretch>
                  <a:fillRect l="-2186" t="-525" r="-300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94</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331201" y="1156709"/>
                <a:ext cx="5898171" cy="34688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1201" y="1156709"/>
                <a:ext cx="5898171" cy="3468833"/>
              </a:xfrm>
              <a:prstGeom prst="rect">
                <a:avLst/>
              </a:prstGeom>
              <a:blipFill>
                <a:blip r:embed="rId3"/>
                <a:stretch>
                  <a:fillRect l="-1502" t="-116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95</a:t>
            </a:fld>
            <a:endParaRPr lang="en-US"/>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3FB650AC-0838-164B-8308-2F83F84D0C03}"/>
                  </a:ext>
                </a:extLst>
              </p:cNvPr>
              <p:cNvSpPr txBox="1"/>
              <p:nvPr/>
            </p:nvSpPr>
            <p:spPr>
              <a:xfrm>
                <a:off x="5720979" y="1288656"/>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20979" y="1288656"/>
                <a:ext cx="6394101" cy="4200315"/>
              </a:xfrm>
              <a:prstGeom prst="rect">
                <a:avLst/>
              </a:prstGeom>
              <a:blipFill>
                <a:blip r:embed="rId4"/>
                <a:stretch>
                  <a:fillRect l="-1389" t="-904"/>
                </a:stretch>
              </a:blipFill>
              <a:ln w="12700" cap="flat">
                <a:noFill/>
                <a:miter lim="400000"/>
              </a:ln>
              <a:effectLst/>
            </p:spPr>
            <p:txBody>
              <a:bodyPr/>
              <a:lstStyle/>
              <a:p>
                <a:r>
                  <a:rPr lang="en-US">
                    <a:noFill/>
                  </a:rPr>
                  <a:t> </a:t>
                </a:r>
              </a:p>
            </p:txBody>
          </p:sp>
        </mc:Fallback>
      </mc:AlternateContent>
      <p:grpSp>
        <p:nvGrpSpPr>
          <p:cNvPr id="2" name="Group 1">
            <a:extLst>
              <a:ext uri="{FF2B5EF4-FFF2-40B4-BE49-F238E27FC236}">
                <a16:creationId xmlns:a16="http://schemas.microsoft.com/office/drawing/2014/main" id="{08EB4813-8C24-6342-B2B7-684E68266E0E}"/>
              </a:ext>
            </a:extLst>
          </p:cNvPr>
          <p:cNvGrpSpPr/>
          <p:nvPr/>
        </p:nvGrpSpPr>
        <p:grpSpPr>
          <a:xfrm>
            <a:off x="2454405" y="4602841"/>
            <a:ext cx="2973356" cy="1824290"/>
            <a:chOff x="2454405" y="4553413"/>
            <a:chExt cx="2973356"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2801973" y="5323617"/>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3004326" y="45616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4755385" y="5261252"/>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4505540" y="547916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3210270" y="479559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3082028" y="585568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3080527" y="636296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3073926" y="455341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4829468" y="4556645"/>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4902492" y="5960932"/>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4530252" y="474339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5059861" y="5192103"/>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2454405" y="536137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44" name="Oval 43">
              <a:extLst>
                <a:ext uri="{FF2B5EF4-FFF2-40B4-BE49-F238E27FC236}">
                  <a16:creationId xmlns:a16="http://schemas.microsoft.com/office/drawing/2014/main" id="{9EDDDA34-9EA2-FD46-AE07-6CB30ED229C5}"/>
                </a:ext>
              </a:extLst>
            </p:cNvPr>
            <p:cNvSpPr/>
            <p:nvPr/>
          </p:nvSpPr>
          <p:spPr>
            <a:xfrm>
              <a:off x="4860743" y="532159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97772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9550" y="1264297"/>
                <a:ext cx="8510150" cy="54961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9550" y="1264297"/>
                <a:ext cx="8510150" cy="5496118"/>
              </a:xfrm>
              <a:prstGeom prst="rect">
                <a:avLst/>
              </a:prstGeom>
              <a:blipFill>
                <a:blip r:embed="rId3"/>
                <a:stretch>
                  <a:fillRect l="-1043" t="-69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dirty="0"/>
          </a:p>
        </p:txBody>
      </p:sp>
      <p:grpSp>
        <p:nvGrpSpPr>
          <p:cNvPr id="4" name="Group 3">
            <a:extLst>
              <a:ext uri="{FF2B5EF4-FFF2-40B4-BE49-F238E27FC236}">
                <a16:creationId xmlns:a16="http://schemas.microsoft.com/office/drawing/2014/main" id="{C93D2ACC-7394-194A-B9C7-FDAF3A805C08}"/>
              </a:ext>
            </a:extLst>
          </p:cNvPr>
          <p:cNvGrpSpPr/>
          <p:nvPr/>
        </p:nvGrpSpPr>
        <p:grpSpPr>
          <a:xfrm>
            <a:off x="9274736" y="2387424"/>
            <a:ext cx="2917264" cy="3023678"/>
            <a:chOff x="9274736" y="2387424"/>
            <a:chExt cx="2917264" cy="3023678"/>
          </a:xfrm>
        </p:grpSpPr>
        <p:sp>
          <p:nvSpPr>
            <p:cNvPr id="6" name="TextBox 5">
              <a:extLst>
                <a:ext uri="{FF2B5EF4-FFF2-40B4-BE49-F238E27FC236}">
                  <a16:creationId xmlns:a16="http://schemas.microsoft.com/office/drawing/2014/main" id="{49B4A545-AB69-3642-B60D-8B9703475515}"/>
                </a:ext>
              </a:extLst>
            </p:cNvPr>
            <p:cNvSpPr txBox="1"/>
            <p:nvPr/>
          </p:nvSpPr>
          <p:spPr>
            <a:xfrm>
              <a:off x="9458747" y="5072550"/>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7" name="Group 6">
              <a:extLst>
                <a:ext uri="{FF2B5EF4-FFF2-40B4-BE49-F238E27FC236}">
                  <a16:creationId xmlns:a16="http://schemas.microsoft.com/office/drawing/2014/main" id="{4FE0745D-0618-884A-A124-CAB21011CD68}"/>
                </a:ext>
              </a:extLst>
            </p:cNvPr>
            <p:cNvGrpSpPr/>
            <p:nvPr/>
          </p:nvGrpSpPr>
          <p:grpSpPr>
            <a:xfrm>
              <a:off x="9274736" y="3797477"/>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9477089" y="30354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9400889" y="2413861"/>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9781889" y="263165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9781889" y="326945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9554791" y="432954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9553290" y="483682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9546690" y="241440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1318648" y="48018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1332821" y="238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sz="2000" dirty="0">
                    <a:solidFill>
                      <a:srgbClr val="000000"/>
                    </a:solidFill>
                  </a:rPr>
                  <a:t>For isotropic reference: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num>
                      <m:den>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𝐺</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cs typeface="Calibri"/>
                            <a:sym typeface="Calibri"/>
                          </a:rPr>
                          <m:t>𝐺</m:t>
                        </m:r>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sz="20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209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97</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98</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403077" y="1237157"/>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077" y="1237157"/>
                <a:ext cx="9274906" cy="5573768"/>
              </a:xfrm>
              <a:prstGeom prst="rect">
                <a:avLst/>
              </a:prstGeom>
              <a:blipFill>
                <a:blip r:embed="rId3"/>
                <a:stretch>
                  <a:fillRect l="-956" r="-13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99</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5648</TotalTime>
  <Words>14852</Words>
  <Application>Microsoft Macintosh PowerPoint</Application>
  <PresentationFormat>Widescreen</PresentationFormat>
  <Paragraphs>2686</Paragraphs>
  <Slides>131</Slides>
  <Notes>94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131</vt:i4>
      </vt:variant>
    </vt:vector>
  </HeadingPairs>
  <TitlesOfParts>
    <vt:vector size="138" baseType="lpstr">
      <vt:lpstr>Arial</vt:lpstr>
      <vt:lpstr>Calibri</vt:lpstr>
      <vt:lpstr>Calibri Light</vt:lpstr>
      <vt:lpstr>Cambria Math</vt:lpstr>
      <vt:lpstr>Liberation Serif</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Transistor experiment - Thevenin equivalent DC </vt:lpstr>
      <vt:lpstr>BJT common emitter amplifier</vt:lpstr>
      <vt:lpstr>PowerPoint Presentation</vt:lpstr>
      <vt:lpstr>Turn the transistor experiment into a CE amplifier</vt:lpstr>
      <vt:lpstr>BJT common collector amplifier</vt:lpstr>
      <vt:lpstr>BJT common base amplifier</vt:lpstr>
      <vt:lpstr>PowerPoint Presentation</vt:lpstr>
      <vt:lpstr>JFET common drain (follower) amplifier</vt:lpstr>
      <vt:lpstr>JFET common source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781</cp:revision>
  <dcterms:created xsi:type="dcterms:W3CDTF">2021-07-06T18:24:07Z</dcterms:created>
  <dcterms:modified xsi:type="dcterms:W3CDTF">2021-07-27T03:09:15Z</dcterms:modified>
</cp:coreProperties>
</file>